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6" r:id="rId4"/>
    <p:sldMasterId id="2147483648" r:id="rId5"/>
  </p:sldMasterIdLst>
  <p:notesMasterIdLst>
    <p:notesMasterId r:id="rId58"/>
  </p:notesMasterIdLst>
  <p:handoutMasterIdLst>
    <p:handoutMasterId r:id="rId59"/>
  </p:handoutMasterIdLst>
  <p:sldIdLst>
    <p:sldId id="344" r:id="rId6"/>
    <p:sldId id="256" r:id="rId7"/>
    <p:sldId id="345" r:id="rId8"/>
    <p:sldId id="257" r:id="rId9"/>
    <p:sldId id="328" r:id="rId10"/>
    <p:sldId id="317" r:id="rId11"/>
    <p:sldId id="320" r:id="rId12"/>
    <p:sldId id="322" r:id="rId13"/>
    <p:sldId id="323" r:id="rId14"/>
    <p:sldId id="319" r:id="rId15"/>
    <p:sldId id="324" r:id="rId16"/>
    <p:sldId id="316" r:id="rId17"/>
    <p:sldId id="329" r:id="rId18"/>
    <p:sldId id="325" r:id="rId19"/>
    <p:sldId id="326" r:id="rId20"/>
    <p:sldId id="318" r:id="rId21"/>
    <p:sldId id="330" r:id="rId22"/>
    <p:sldId id="331" r:id="rId23"/>
    <p:sldId id="332" r:id="rId24"/>
    <p:sldId id="333" r:id="rId25"/>
    <p:sldId id="327" r:id="rId26"/>
    <p:sldId id="289" r:id="rId27"/>
    <p:sldId id="340" r:id="rId28"/>
    <p:sldId id="335" r:id="rId29"/>
    <p:sldId id="341" r:id="rId30"/>
    <p:sldId id="337" r:id="rId31"/>
    <p:sldId id="338" r:id="rId32"/>
    <p:sldId id="334" r:id="rId33"/>
    <p:sldId id="339" r:id="rId34"/>
    <p:sldId id="277" r:id="rId35"/>
    <p:sldId id="281" r:id="rId36"/>
    <p:sldId id="282" r:id="rId37"/>
    <p:sldId id="283" r:id="rId38"/>
    <p:sldId id="292" r:id="rId39"/>
    <p:sldId id="295" r:id="rId40"/>
    <p:sldId id="296" r:id="rId41"/>
    <p:sldId id="294" r:id="rId42"/>
    <p:sldId id="313" r:id="rId43"/>
    <p:sldId id="297" r:id="rId44"/>
    <p:sldId id="298" r:id="rId45"/>
    <p:sldId id="299" r:id="rId46"/>
    <p:sldId id="301" r:id="rId47"/>
    <p:sldId id="308" r:id="rId48"/>
    <p:sldId id="310" r:id="rId49"/>
    <p:sldId id="311" r:id="rId50"/>
    <p:sldId id="307" r:id="rId51"/>
    <p:sldId id="302" r:id="rId52"/>
    <p:sldId id="266" r:id="rId53"/>
    <p:sldId id="349" r:id="rId54"/>
    <p:sldId id="348" r:id="rId55"/>
    <p:sldId id="346" r:id="rId56"/>
    <p:sldId id="347" r:id="rId57"/>
  </p:sldIdLst>
  <p:sldSz cx="12192000" cy="6858000"/>
  <p:notesSz cx="6858000" cy="9144000"/>
  <p:embeddedFontLst>
    <p:embeddedFont>
      <p:font typeface="Calibri" panose="020F0502020204030204" pitchFamily="34" charset="0"/>
      <p:regular r:id="rId60"/>
      <p:bold r:id="rId61"/>
      <p:italic r:id="rId62"/>
      <p:boldItalic r:id="rId63"/>
    </p:embeddedFont>
    <p:embeddedFont>
      <p:font typeface="Open Sans" panose="020B0606030504020204" pitchFamily="34" charset="0"/>
      <p:regular r:id="rId64"/>
      <p:bold r:id="rId65"/>
      <p:italic r:id="rId66"/>
      <p:boldItalic r:id="rId67"/>
    </p:embeddedFont>
    <p:embeddedFont>
      <p:font typeface="Proxima Nova Black" panose="02000506030000020004" pitchFamily="2" charset="0"/>
      <p:bold r:id="rId6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CC"/>
    <a:srgbClr val="FFB156"/>
    <a:srgbClr val="FF9418"/>
    <a:srgbClr val="FFC300"/>
    <a:srgbClr val="FFDB00"/>
    <a:srgbClr val="0D2C5E"/>
    <a:srgbClr val="70A000"/>
    <a:srgbClr val="8CCEFF"/>
    <a:srgbClr val="3B5EE9"/>
    <a:srgbClr val="403F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46" autoAdjust="0"/>
    <p:restoredTop sz="50124" autoAdjust="0"/>
  </p:normalViewPr>
  <p:slideViewPr>
    <p:cSldViewPr snapToGrid="0">
      <p:cViewPr varScale="1">
        <p:scale>
          <a:sx n="67" d="100"/>
          <a:sy n="67" d="100"/>
        </p:scale>
        <p:origin x="2616" y="176"/>
      </p:cViewPr>
      <p:guideLst>
        <p:guide orient="horz" pos="2160"/>
        <p:guide pos="3817"/>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notesViewPr>
    <p:cSldViewPr snapToGrid="0">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4.fntdata"/><Relationship Id="rId68" Type="http://schemas.openxmlformats.org/officeDocument/2006/relationships/font" Target="fonts/font9.fntdata"/><Relationship Id="rId7" Type="http://schemas.openxmlformats.org/officeDocument/2006/relationships/slide" Target="slides/slide2.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66" Type="http://schemas.openxmlformats.org/officeDocument/2006/relationships/font" Target="fonts/font7.fntdata"/><Relationship Id="rId5" Type="http://schemas.openxmlformats.org/officeDocument/2006/relationships/slideMaster" Target="slideMasters/slideMaster2.xml"/><Relationship Id="rId61" Type="http://schemas.openxmlformats.org/officeDocument/2006/relationships/font" Target="fonts/font2.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5.fntdata"/><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 Id="rId67" Type="http://schemas.openxmlformats.org/officeDocument/2006/relationships/font" Target="fonts/font8.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3.fntdata"/><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1.fntdata"/><Relationship Id="rId65"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FABF84C-B987-7044-9BBF-46036AEEC9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Date Placeholder 2">
            <a:extLst>
              <a:ext uri="{FF2B5EF4-FFF2-40B4-BE49-F238E27FC236}">
                <a16:creationId xmlns:a16="http://schemas.microsoft.com/office/drawing/2014/main" id="{46ED4A72-7099-AB4D-ADAD-740DDF607F9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29682D-DC97-8541-A064-2CC46258867A}" type="datetimeFigureOut">
              <a:rPr lang="pl-PL" smtClean="0"/>
              <a:t>24.06.2019</a:t>
            </a:fld>
            <a:endParaRPr lang="pl-PL"/>
          </a:p>
        </p:txBody>
      </p:sp>
      <p:sp>
        <p:nvSpPr>
          <p:cNvPr id="4" name="Footer Placeholder 3">
            <a:extLst>
              <a:ext uri="{FF2B5EF4-FFF2-40B4-BE49-F238E27FC236}">
                <a16:creationId xmlns:a16="http://schemas.microsoft.com/office/drawing/2014/main" id="{7CF62BEA-C52A-0A4D-9DE8-196E74BABBC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5" name="Slide Number Placeholder 4">
            <a:extLst>
              <a:ext uri="{FF2B5EF4-FFF2-40B4-BE49-F238E27FC236}">
                <a16:creationId xmlns:a16="http://schemas.microsoft.com/office/drawing/2014/main" id="{E1D3151C-5C00-2842-8F1E-047A08C3110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046B21-8EA5-4348-B616-1E7BB9B8595B}" type="slidenum">
              <a:rPr lang="pl-PL" smtClean="0"/>
              <a:t>‹#›</a:t>
            </a:fld>
            <a:endParaRPr lang="pl-PL"/>
          </a:p>
        </p:txBody>
      </p:sp>
    </p:spTree>
    <p:extLst>
      <p:ext uri="{BB962C8B-B14F-4D97-AF65-F5344CB8AC3E}">
        <p14:creationId xmlns:p14="http://schemas.microsoft.com/office/powerpoint/2010/main" val="2422162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500B07-640B-9540-B7C3-27054DC143DA}" type="datetimeFigureOut">
              <a:rPr lang="pl-PL" smtClean="0"/>
              <a:t>24.06.2019</a:t>
            </a:fld>
            <a:endParaRPr lang="pl-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F6C4C9-734B-8D44-8F9D-CB68BEF5938D}" type="slidenum">
              <a:rPr lang="pl-PL" smtClean="0"/>
              <a:t>‹#›</a:t>
            </a:fld>
            <a:endParaRPr lang="pl-PL"/>
          </a:p>
        </p:txBody>
      </p:sp>
    </p:spTree>
    <p:extLst>
      <p:ext uri="{BB962C8B-B14F-4D97-AF65-F5344CB8AC3E}">
        <p14:creationId xmlns:p14="http://schemas.microsoft.com/office/powerpoint/2010/main" val="1139365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s3.amazonaws.com/awslambda-reference-architectures/file-processing/lambda-refarch-fileprocessing.pdf"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github.com/aws-samples/lambda-refarch-fileprocessing"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aws-samples/lambda-refarch-image-moderation-chatbot"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cloud.ibm.com/docs/openwhisk?topic=cloud-functions-openwhisk_reference#openwhisk_syslimit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blog.cloudflare.com/serverless-performance-comparison-workers-lambda/"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github.com/aws/chalice" TargetMode="External"/><Relationship Id="rId7" Type="http://schemas.openxmlformats.org/officeDocument/2006/relationships/hyperlink" Target="https://github.com/awslabs/aws-serverless-java-container" TargetMode="External"/><Relationship Id="rId2" Type="http://schemas.openxmlformats.org/officeDocument/2006/relationships/slide" Target="../slides/slide48.xml"/><Relationship Id="rId1" Type="http://schemas.openxmlformats.org/officeDocument/2006/relationships/notesMaster" Target="../notesMasters/notesMaster1.xml"/><Relationship Id="rId6" Type="http://schemas.openxmlformats.org/officeDocument/2006/relationships/hyperlink" Target="https://github.com/awslabs/aws-serverless-express" TargetMode="External"/><Relationship Id="rId5" Type="http://schemas.openxmlformats.org/officeDocument/2006/relationships/hyperlink" Target="https://claudiajs.com/" TargetMode="External"/><Relationship Id="rId4" Type="http://schemas.openxmlformats.org/officeDocument/2006/relationships/hyperlink" Target="https://github.com/Miserlou/Zappa"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erverlessconf.io/"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log.symphonia.io/defining-serverless-part-1-704d72bc8a32"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martinfowler.com/articles/serverless.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noProof="0" dirty="0">
                <a:solidFill>
                  <a:schemeClr val="tx1"/>
                </a:solidFill>
                <a:effectLst/>
                <a:latin typeface="+mn-lt"/>
                <a:ea typeface="+mn-ea"/>
                <a:cs typeface="+mn-cs"/>
              </a:rPr>
              <a:t>maturity and adoption of technologies and applications</a:t>
            </a:r>
          </a:p>
          <a:p>
            <a:endParaRPr lang="en-US" sz="1200" b="0" i="0" kern="1200" noProof="0" dirty="0">
              <a:solidFill>
                <a:schemeClr val="tx1"/>
              </a:solidFill>
              <a:effectLst/>
              <a:latin typeface="+mn-lt"/>
              <a:ea typeface="+mn-ea"/>
              <a:cs typeface="+mn-cs"/>
            </a:endParaRPr>
          </a:p>
          <a:p>
            <a:r>
              <a:rPr lang="en-US" sz="1200" b="1" i="0" kern="1200" noProof="0" dirty="0">
                <a:solidFill>
                  <a:schemeClr val="tx1"/>
                </a:solidFill>
                <a:effectLst/>
                <a:latin typeface="+mn-lt"/>
                <a:ea typeface="+mn-ea"/>
                <a:cs typeface="+mn-cs"/>
              </a:rPr>
              <a:t>Innovation Trigger:</a:t>
            </a:r>
            <a:r>
              <a:rPr lang="en-US" sz="1200" b="0" i="0" kern="1200" noProof="0" dirty="0">
                <a:solidFill>
                  <a:schemeClr val="tx1"/>
                </a:solidFill>
                <a:effectLst/>
                <a:latin typeface="+mn-lt"/>
                <a:ea typeface="+mn-ea"/>
                <a:cs typeface="+mn-cs"/>
              </a:rPr>
              <a:t> A potential technology breakthrough kicks things off. Early </a:t>
            </a:r>
            <a:r>
              <a:rPr lang="en-US" sz="1200" b="0" i="0" kern="1200" noProof="0" dirty="0" err="1">
                <a:solidFill>
                  <a:schemeClr val="tx1"/>
                </a:solidFill>
                <a:effectLst/>
                <a:latin typeface="+mn-lt"/>
                <a:ea typeface="+mn-ea"/>
                <a:cs typeface="+mn-cs"/>
              </a:rPr>
              <a:t>PoC</a:t>
            </a:r>
            <a:r>
              <a:rPr lang="en-US" sz="1200" b="0" i="0" kern="1200" noProof="0" dirty="0">
                <a:solidFill>
                  <a:schemeClr val="tx1"/>
                </a:solidFill>
                <a:effectLst/>
                <a:latin typeface="+mn-lt"/>
                <a:ea typeface="+mn-ea"/>
                <a:cs typeface="+mn-cs"/>
              </a:rPr>
              <a:t> stories and media interest trigger significant publicity. Often no usable products exist and commercial viability is unproven.</a:t>
            </a:r>
            <a:br>
              <a:rPr lang="en-US" sz="1200" b="0" i="0" kern="1200" noProof="0" dirty="0">
                <a:solidFill>
                  <a:schemeClr val="tx1"/>
                </a:solidFill>
                <a:effectLst/>
                <a:latin typeface="+mn-lt"/>
                <a:ea typeface="+mn-ea"/>
                <a:cs typeface="+mn-cs"/>
              </a:rPr>
            </a:br>
            <a:endParaRPr lang="en-US" sz="1200" b="0" i="0" kern="1200" noProof="0" dirty="0">
              <a:solidFill>
                <a:schemeClr val="tx1"/>
              </a:solidFill>
              <a:effectLst/>
              <a:latin typeface="+mn-lt"/>
              <a:ea typeface="+mn-ea"/>
              <a:cs typeface="+mn-cs"/>
            </a:endParaRPr>
          </a:p>
          <a:p>
            <a:r>
              <a:rPr lang="en-US" sz="1200" b="1" i="0" kern="1200" noProof="0" dirty="0">
                <a:solidFill>
                  <a:schemeClr val="tx1"/>
                </a:solidFill>
                <a:effectLst/>
                <a:latin typeface="+mn-lt"/>
                <a:ea typeface="+mn-ea"/>
                <a:cs typeface="+mn-cs"/>
              </a:rPr>
              <a:t>Peak of Inflated Expectations:</a:t>
            </a:r>
            <a:r>
              <a:rPr lang="en-US" sz="1200" b="0" i="0" kern="1200" noProof="0" dirty="0">
                <a:solidFill>
                  <a:schemeClr val="tx1"/>
                </a:solidFill>
                <a:effectLst/>
                <a:latin typeface="+mn-lt"/>
                <a:ea typeface="+mn-ea"/>
                <a:cs typeface="+mn-cs"/>
              </a:rPr>
              <a:t> Early publicity produces a number of success stories — often accompanied by scores of failures. Some companies take action; many do not.</a:t>
            </a:r>
            <a:br>
              <a:rPr lang="en-US" sz="1200" b="0" i="0" kern="1200" noProof="0" dirty="0">
                <a:solidFill>
                  <a:schemeClr val="tx1"/>
                </a:solidFill>
                <a:effectLst/>
                <a:latin typeface="+mn-lt"/>
                <a:ea typeface="+mn-ea"/>
                <a:cs typeface="+mn-cs"/>
              </a:rPr>
            </a:br>
            <a:endParaRPr lang="en-US" sz="1200" b="0" i="0" kern="1200" noProof="0" dirty="0">
              <a:solidFill>
                <a:schemeClr val="tx1"/>
              </a:solidFill>
              <a:effectLst/>
              <a:latin typeface="+mn-lt"/>
              <a:ea typeface="+mn-ea"/>
              <a:cs typeface="+mn-cs"/>
            </a:endParaRPr>
          </a:p>
          <a:p>
            <a:r>
              <a:rPr lang="en-US" sz="1200" b="1" i="0" kern="1200" noProof="0" dirty="0">
                <a:solidFill>
                  <a:schemeClr val="tx1"/>
                </a:solidFill>
                <a:effectLst/>
                <a:latin typeface="+mn-lt"/>
                <a:ea typeface="+mn-ea"/>
                <a:cs typeface="+mn-cs"/>
              </a:rPr>
              <a:t>Trough of Disillusionment:</a:t>
            </a:r>
            <a:r>
              <a:rPr lang="en-US" sz="1200" b="0" i="0" kern="1200" noProof="0" dirty="0">
                <a:solidFill>
                  <a:schemeClr val="tx1"/>
                </a:solidFill>
                <a:effectLst/>
                <a:latin typeface="+mn-lt"/>
                <a:ea typeface="+mn-ea"/>
                <a:cs typeface="+mn-cs"/>
              </a:rPr>
              <a:t> Interest wanes as experiments and implementations fail to deliver. Producers of the technology shake out or fail. Investments continue only if the surviving providers improve their products to the satisfaction of early adopters.</a:t>
            </a:r>
            <a:br>
              <a:rPr lang="en-US" sz="1200" b="0" i="0" kern="1200" noProof="0" dirty="0">
                <a:solidFill>
                  <a:schemeClr val="tx1"/>
                </a:solidFill>
                <a:effectLst/>
                <a:latin typeface="+mn-lt"/>
                <a:ea typeface="+mn-ea"/>
                <a:cs typeface="+mn-cs"/>
              </a:rPr>
            </a:br>
            <a:endParaRPr lang="en-US" sz="1200" b="0" i="0" kern="1200" noProof="0" dirty="0">
              <a:solidFill>
                <a:schemeClr val="tx1"/>
              </a:solidFill>
              <a:effectLst/>
              <a:latin typeface="+mn-lt"/>
              <a:ea typeface="+mn-ea"/>
              <a:cs typeface="+mn-cs"/>
            </a:endParaRPr>
          </a:p>
          <a:p>
            <a:r>
              <a:rPr lang="en-US" sz="1200" b="1" i="0" kern="1200" noProof="0" dirty="0">
                <a:solidFill>
                  <a:schemeClr val="tx1"/>
                </a:solidFill>
                <a:effectLst/>
                <a:latin typeface="+mn-lt"/>
                <a:ea typeface="+mn-ea"/>
                <a:cs typeface="+mn-cs"/>
              </a:rPr>
              <a:t>Slope of Enlightenment:</a:t>
            </a:r>
            <a:r>
              <a:rPr lang="en-US" sz="1200" b="0" i="0" kern="1200" noProof="0" dirty="0">
                <a:solidFill>
                  <a:schemeClr val="tx1"/>
                </a:solidFill>
                <a:effectLst/>
                <a:latin typeface="+mn-lt"/>
                <a:ea typeface="+mn-ea"/>
                <a:cs typeface="+mn-cs"/>
              </a:rPr>
              <a:t> More instances of how the technology can benefit the enterprise start to crystallize and become more widely understood. Second- and third-generation products appear from technology providers. More enterprises fund pilots; conservative companies remain cautious.</a:t>
            </a:r>
            <a:br>
              <a:rPr lang="en-US" sz="1200" b="0" i="0" kern="1200" noProof="0" dirty="0">
                <a:solidFill>
                  <a:schemeClr val="tx1"/>
                </a:solidFill>
                <a:effectLst/>
                <a:latin typeface="+mn-lt"/>
                <a:ea typeface="+mn-ea"/>
                <a:cs typeface="+mn-cs"/>
              </a:rPr>
            </a:br>
            <a:endParaRPr lang="en-US" sz="1200" b="0" i="0" kern="1200" noProof="0" dirty="0">
              <a:solidFill>
                <a:schemeClr val="tx1"/>
              </a:solidFill>
              <a:effectLst/>
              <a:latin typeface="+mn-lt"/>
              <a:ea typeface="+mn-ea"/>
              <a:cs typeface="+mn-cs"/>
            </a:endParaRPr>
          </a:p>
          <a:p>
            <a:r>
              <a:rPr lang="en-US" sz="1200" b="1" i="0" kern="1200" noProof="0" dirty="0">
                <a:solidFill>
                  <a:schemeClr val="tx1"/>
                </a:solidFill>
                <a:effectLst/>
                <a:latin typeface="+mn-lt"/>
                <a:ea typeface="+mn-ea"/>
                <a:cs typeface="+mn-cs"/>
              </a:rPr>
              <a:t>Plateau of Productivity:</a:t>
            </a:r>
            <a:r>
              <a:rPr lang="en-US" sz="1200" b="0" i="0" kern="1200" noProof="0" dirty="0">
                <a:solidFill>
                  <a:schemeClr val="tx1"/>
                </a:solidFill>
                <a:effectLst/>
                <a:latin typeface="+mn-lt"/>
                <a:ea typeface="+mn-ea"/>
                <a:cs typeface="+mn-cs"/>
              </a:rPr>
              <a:t> Mainstream adoption starts to take off. Criteria for assessing provider viability are more clearly defined. The technology's broad market applicability and relevance are clearly paying off.</a:t>
            </a:r>
          </a:p>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6</a:t>
            </a:fld>
            <a:endParaRPr lang="pl-PL"/>
          </a:p>
        </p:txBody>
      </p:sp>
    </p:spTree>
    <p:extLst>
      <p:ext uri="{BB962C8B-B14F-4D97-AF65-F5344CB8AC3E}">
        <p14:creationId xmlns:p14="http://schemas.microsoft.com/office/powerpoint/2010/main" val="19226605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15</a:t>
            </a:fld>
            <a:endParaRPr lang="pl-PL"/>
          </a:p>
        </p:txBody>
      </p:sp>
    </p:spTree>
    <p:extLst>
      <p:ext uri="{BB962C8B-B14F-4D97-AF65-F5344CB8AC3E}">
        <p14:creationId xmlns:p14="http://schemas.microsoft.com/office/powerpoint/2010/main" val="583365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16</a:t>
            </a:fld>
            <a:endParaRPr lang="pl-PL"/>
          </a:p>
        </p:txBody>
      </p:sp>
    </p:spTree>
    <p:extLst>
      <p:ext uri="{BB962C8B-B14F-4D97-AF65-F5344CB8AC3E}">
        <p14:creationId xmlns:p14="http://schemas.microsoft.com/office/powerpoint/2010/main" val="598318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17</a:t>
            </a:fld>
            <a:endParaRPr lang="pl-PL"/>
          </a:p>
        </p:txBody>
      </p:sp>
    </p:spTree>
    <p:extLst>
      <p:ext uri="{BB962C8B-B14F-4D97-AF65-F5344CB8AC3E}">
        <p14:creationId xmlns:p14="http://schemas.microsoft.com/office/powerpoint/2010/main" val="2740296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18</a:t>
            </a:fld>
            <a:endParaRPr lang="pl-PL"/>
          </a:p>
        </p:txBody>
      </p:sp>
    </p:spTree>
    <p:extLst>
      <p:ext uri="{BB962C8B-B14F-4D97-AF65-F5344CB8AC3E}">
        <p14:creationId xmlns:p14="http://schemas.microsoft.com/office/powerpoint/2010/main" val="8149512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19</a:t>
            </a:fld>
            <a:endParaRPr lang="pl-PL"/>
          </a:p>
        </p:txBody>
      </p:sp>
    </p:spTree>
    <p:extLst>
      <p:ext uri="{BB962C8B-B14F-4D97-AF65-F5344CB8AC3E}">
        <p14:creationId xmlns:p14="http://schemas.microsoft.com/office/powerpoint/2010/main" val="2872149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20</a:t>
            </a:fld>
            <a:endParaRPr lang="pl-PL"/>
          </a:p>
        </p:txBody>
      </p:sp>
    </p:spTree>
    <p:extLst>
      <p:ext uri="{BB962C8B-B14F-4D97-AF65-F5344CB8AC3E}">
        <p14:creationId xmlns:p14="http://schemas.microsoft.com/office/powerpoint/2010/main" val="475917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FaaS, application services, messaging and storage from a vendor gives not only faster Time to Market, but also ties to the specific vendor.</a:t>
            </a:r>
          </a:p>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22</a:t>
            </a:fld>
            <a:endParaRPr lang="pl-PL"/>
          </a:p>
        </p:txBody>
      </p:sp>
    </p:spTree>
    <p:extLst>
      <p:ext uri="{BB962C8B-B14F-4D97-AF65-F5344CB8AC3E}">
        <p14:creationId xmlns:p14="http://schemas.microsoft.com/office/powerpoint/2010/main" val="3060149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Migrating is not expensive, given fast Time to Market of serverless.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make easily migratable, not multi-cloud</a:t>
            </a:r>
          </a:p>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23</a:t>
            </a:fld>
            <a:endParaRPr lang="pl-PL"/>
          </a:p>
        </p:txBody>
      </p:sp>
    </p:spTree>
    <p:extLst>
      <p:ext uri="{BB962C8B-B14F-4D97-AF65-F5344CB8AC3E}">
        <p14:creationId xmlns:p14="http://schemas.microsoft.com/office/powerpoint/2010/main" val="4226407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24</a:t>
            </a:fld>
            <a:endParaRPr lang="pl-PL"/>
          </a:p>
        </p:txBody>
      </p:sp>
    </p:spTree>
    <p:extLst>
      <p:ext uri="{BB962C8B-B14F-4D97-AF65-F5344CB8AC3E}">
        <p14:creationId xmlns:p14="http://schemas.microsoft.com/office/powerpoint/2010/main" val="2036797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25</a:t>
            </a:fld>
            <a:endParaRPr lang="pl-PL"/>
          </a:p>
        </p:txBody>
      </p:sp>
    </p:spTree>
    <p:extLst>
      <p:ext uri="{BB962C8B-B14F-4D97-AF65-F5344CB8AC3E}">
        <p14:creationId xmlns:p14="http://schemas.microsoft.com/office/powerpoint/2010/main" val="2043087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pl-PL" dirty="0"/>
          </a:p>
        </p:txBody>
      </p:sp>
      <p:sp>
        <p:nvSpPr>
          <p:cNvPr id="4" name="Slide Number Placeholder 3"/>
          <p:cNvSpPr>
            <a:spLocks noGrp="1"/>
          </p:cNvSpPr>
          <p:nvPr>
            <p:ph type="sldNum" sz="quarter" idx="5"/>
          </p:nvPr>
        </p:nvSpPr>
        <p:spPr/>
        <p:txBody>
          <a:bodyPr/>
          <a:lstStyle/>
          <a:p>
            <a:fld id="{88F6C4C9-734B-8D44-8F9D-CB68BEF5938D}" type="slidenum">
              <a:rPr lang="pl-PL" smtClean="0"/>
              <a:t>7</a:t>
            </a:fld>
            <a:endParaRPr lang="pl-PL"/>
          </a:p>
        </p:txBody>
      </p:sp>
    </p:spTree>
    <p:extLst>
      <p:ext uri="{BB962C8B-B14F-4D97-AF65-F5344CB8AC3E}">
        <p14:creationId xmlns:p14="http://schemas.microsoft.com/office/powerpoint/2010/main" val="3466587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26</a:t>
            </a:fld>
            <a:endParaRPr lang="pl-PL"/>
          </a:p>
        </p:txBody>
      </p:sp>
    </p:spTree>
    <p:extLst>
      <p:ext uri="{BB962C8B-B14F-4D97-AF65-F5344CB8AC3E}">
        <p14:creationId xmlns:p14="http://schemas.microsoft.com/office/powerpoint/2010/main" val="7357774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Mitigation:</a:t>
            </a:r>
          </a:p>
          <a:p>
            <a:pPr marL="342900" indent="-342900">
              <a:buFont typeface="Arial" panose="020B0604020202020204" pitchFamily="34" charset="0"/>
              <a:buChar char="•"/>
            </a:pPr>
            <a:r>
              <a:rPr lang="en-US" dirty="0"/>
              <a:t>study your load</a:t>
            </a:r>
          </a:p>
          <a:p>
            <a:pPr marL="342900" indent="-342900">
              <a:buFont typeface="Arial" panose="020B0604020202020204" pitchFamily="34" charset="0"/>
              <a:buChar char="•"/>
            </a:pPr>
            <a:r>
              <a:rPr lang="en-US" dirty="0"/>
              <a:t>evaluate probability of load spikes and necessity of handling them</a:t>
            </a:r>
          </a:p>
          <a:p>
            <a:pPr marL="342900" indent="-342900">
              <a:buFont typeface="Arial" panose="020B0604020202020204" pitchFamily="34" charset="0"/>
              <a:buChar char="•"/>
            </a:pPr>
            <a:r>
              <a:rPr lang="en-US" dirty="0"/>
              <a:t>do not forget that serverless is highly available (single server is not)</a:t>
            </a:r>
          </a:p>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27</a:t>
            </a:fld>
            <a:endParaRPr lang="pl-PL"/>
          </a:p>
        </p:txBody>
      </p:sp>
    </p:spTree>
    <p:extLst>
      <p:ext uri="{BB962C8B-B14F-4D97-AF65-F5344CB8AC3E}">
        <p14:creationId xmlns:p14="http://schemas.microsoft.com/office/powerpoint/2010/main" val="4137565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28</a:t>
            </a:fld>
            <a:endParaRPr lang="pl-PL"/>
          </a:p>
        </p:txBody>
      </p:sp>
    </p:spTree>
    <p:extLst>
      <p:ext uri="{BB962C8B-B14F-4D97-AF65-F5344CB8AC3E}">
        <p14:creationId xmlns:p14="http://schemas.microsoft.com/office/powerpoint/2010/main" val="3105620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29</a:t>
            </a:fld>
            <a:endParaRPr lang="pl-PL"/>
          </a:p>
        </p:txBody>
      </p:sp>
    </p:spTree>
    <p:extLst>
      <p:ext uri="{BB962C8B-B14F-4D97-AF65-F5344CB8AC3E}">
        <p14:creationId xmlns:p14="http://schemas.microsoft.com/office/powerpoint/2010/main" val="20943753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browser gets static content from CDN</a:t>
            </a:r>
          </a:p>
          <a:p>
            <a:r>
              <a:rPr lang="en-US" dirty="0"/>
              <a:t>CDN uses Object Storage as a distribution source</a:t>
            </a:r>
          </a:p>
          <a:p>
            <a:endParaRPr lang="en-US" dirty="0"/>
          </a:p>
          <a:p>
            <a:r>
              <a:rPr lang="en-US" dirty="0"/>
              <a:t>for dynamic content, browser makes requests to API Gateway, which calls AWS Lambda.</a:t>
            </a:r>
          </a:p>
          <a:p>
            <a:r>
              <a:rPr lang="en-US" dirty="0"/>
              <a:t>Lambda works with state stored in serverless database</a:t>
            </a:r>
          </a:p>
          <a:p>
            <a:endParaRPr lang="en-US" dirty="0"/>
          </a:p>
          <a:p>
            <a:r>
              <a:rPr lang="en-US" dirty="0"/>
              <a:t>Authorization service is used to guard access to API Gateway</a:t>
            </a:r>
          </a:p>
        </p:txBody>
      </p:sp>
      <p:sp>
        <p:nvSpPr>
          <p:cNvPr id="4" name="Slide Number Placeholder 3"/>
          <p:cNvSpPr>
            <a:spLocks noGrp="1"/>
          </p:cNvSpPr>
          <p:nvPr>
            <p:ph type="sldNum" sz="quarter" idx="5"/>
          </p:nvPr>
        </p:nvSpPr>
        <p:spPr/>
        <p:txBody>
          <a:bodyPr/>
          <a:lstStyle/>
          <a:p>
            <a:fld id="{88F6C4C9-734B-8D44-8F9D-CB68BEF5938D}" type="slidenum">
              <a:rPr lang="pl-PL" smtClean="0"/>
              <a:t>30</a:t>
            </a:fld>
            <a:endParaRPr lang="pl-PL"/>
          </a:p>
        </p:txBody>
      </p:sp>
    </p:spTree>
    <p:extLst>
      <p:ext uri="{BB962C8B-B14F-4D97-AF65-F5344CB8AC3E}">
        <p14:creationId xmlns:p14="http://schemas.microsoft.com/office/powerpoint/2010/main" val="2656315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near real-time</a:t>
            </a:r>
          </a:p>
          <a:p>
            <a:endParaRPr lang="en-US" dirty="0"/>
          </a:p>
          <a:p>
            <a:r>
              <a:rPr lang="en-US" dirty="0"/>
              <a:t>source</a:t>
            </a:r>
            <a:endParaRPr lang="pl-PL" dirty="0">
              <a:hlinkClick r:id="rId3"/>
            </a:endParaRPr>
          </a:p>
          <a:p>
            <a:r>
              <a:rPr lang="pl-PL" dirty="0">
                <a:hlinkClick r:id="rId3"/>
              </a:rPr>
              <a:t>https://s3.amazonaws.com/awslambda-reference-architectures/file-processing/lambda-refarch-fileprocessing.pdf</a:t>
            </a:r>
            <a:endParaRPr lang="pl-PL" dirty="0"/>
          </a:p>
          <a:p>
            <a:r>
              <a:rPr lang="pl-PL" dirty="0">
                <a:hlinkClick r:id="rId4"/>
              </a:rPr>
              <a:t>https://github.com/aws-samples/lambda-refarch-fileprocessing</a:t>
            </a:r>
            <a:endParaRPr lang="pl-PL" dirty="0"/>
          </a:p>
          <a:p>
            <a:endParaRPr lang="en-US" dirty="0"/>
          </a:p>
          <a:p>
            <a:r>
              <a:rPr lang="en-US" dirty="0"/>
              <a:t>Objects are uploaded into storage</a:t>
            </a:r>
          </a:p>
          <a:p>
            <a:r>
              <a:rPr lang="en-US" dirty="0"/>
              <a:t>Storage pushes event to messaging</a:t>
            </a:r>
          </a:p>
          <a:p>
            <a:r>
              <a:rPr lang="en-US" dirty="0"/>
              <a:t>Messaging fans out to FaaS (different functions for different purposes)</a:t>
            </a:r>
          </a:p>
          <a:p>
            <a:r>
              <a:rPr lang="en-US" dirty="0"/>
              <a:t>FaaS writes to object storage for cost-effectiveness or to database for further processing or low-latency querying</a:t>
            </a:r>
          </a:p>
        </p:txBody>
      </p:sp>
      <p:sp>
        <p:nvSpPr>
          <p:cNvPr id="4" name="Slide Number Placeholder 3"/>
          <p:cNvSpPr>
            <a:spLocks noGrp="1"/>
          </p:cNvSpPr>
          <p:nvPr>
            <p:ph type="sldNum" sz="quarter" idx="5"/>
          </p:nvPr>
        </p:nvSpPr>
        <p:spPr/>
        <p:txBody>
          <a:bodyPr/>
          <a:lstStyle/>
          <a:p>
            <a:fld id="{88F6C4C9-734B-8D44-8F9D-CB68BEF5938D}" type="slidenum">
              <a:rPr lang="pl-PL" smtClean="0"/>
              <a:t>31</a:t>
            </a:fld>
            <a:endParaRPr lang="pl-PL"/>
          </a:p>
        </p:txBody>
      </p:sp>
    </p:spTree>
    <p:extLst>
      <p:ext uri="{BB962C8B-B14F-4D97-AF65-F5344CB8AC3E}">
        <p14:creationId xmlns:p14="http://schemas.microsoft.com/office/powerpoint/2010/main" val="42170030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characteristics of stream processing application:</a:t>
            </a:r>
          </a:p>
          <a:p>
            <a:pPr marL="171450" indent="-171450">
              <a:buFontTx/>
              <a:buChar char="-"/>
            </a:pPr>
            <a:r>
              <a:rPr lang="en-US" dirty="0"/>
              <a:t>high ingest rate</a:t>
            </a:r>
          </a:p>
          <a:p>
            <a:pPr marL="171450" indent="-171450">
              <a:buFontTx/>
              <a:buChar char="-"/>
            </a:pPr>
            <a:r>
              <a:rPr lang="en-US" dirty="0"/>
              <a:t>near real-time processing (low latency)</a:t>
            </a:r>
          </a:p>
          <a:p>
            <a:pPr marL="171450" indent="-171450">
              <a:buFontTx/>
              <a:buChar char="-"/>
            </a:pPr>
            <a:r>
              <a:rPr lang="en-US" dirty="0"/>
              <a:t>spiky traffic (devices with intermittent network connections)</a:t>
            </a:r>
          </a:p>
          <a:p>
            <a:pPr marL="171450" indent="-171450">
              <a:buFontTx/>
              <a:buChar char="-"/>
            </a:pPr>
            <a:r>
              <a:rPr lang="en-US" dirty="0"/>
              <a:t>message durability</a:t>
            </a:r>
          </a:p>
          <a:p>
            <a:pPr marL="171450" indent="-171450">
              <a:buFontTx/>
              <a:buChar char="-"/>
            </a:pPr>
            <a:r>
              <a:rPr lang="en-US" dirty="0"/>
              <a:t>message ordering</a:t>
            </a:r>
          </a:p>
          <a:p>
            <a:pPr marL="171450" indent="-171450">
              <a:buFontTx/>
              <a:buChar char="-"/>
            </a:pPr>
            <a:endParaRPr lang="en-US" dirty="0"/>
          </a:p>
          <a:p>
            <a:pPr marL="0" indent="0">
              <a:buFontTx/>
              <a:buNone/>
            </a:pPr>
            <a:r>
              <a:rPr lang="en-US" dirty="0"/>
              <a:t>clients could be – IoT devices</a:t>
            </a:r>
          </a:p>
          <a:p>
            <a:pPr marL="0" indent="0">
              <a:buFontTx/>
              <a:buNone/>
            </a:pPr>
            <a:endParaRPr lang="en-US" dirty="0"/>
          </a:p>
          <a:p>
            <a:pPr marL="0" indent="0">
              <a:buFontTx/>
              <a:buNone/>
            </a:pPr>
            <a:r>
              <a:rPr lang="en-US" dirty="0"/>
              <a:t>typical AWS ingestion: Kinesis ingests messages, can do transformations (with lambda), can batch records</a:t>
            </a:r>
          </a:p>
          <a:p>
            <a:pPr marL="0" indent="0">
              <a:buFontTx/>
              <a:buNone/>
            </a:pPr>
            <a:r>
              <a:rPr lang="en-US" dirty="0"/>
              <a:t>Lambda could then put data in storage</a:t>
            </a:r>
          </a:p>
          <a:p>
            <a:pPr marL="0" indent="0">
              <a:buFontTx/>
              <a:buNone/>
            </a:pPr>
            <a:r>
              <a:rPr lang="en-US" dirty="0"/>
              <a:t>Kinesis Firehose could also directly point to some storage (Like S3)</a:t>
            </a:r>
          </a:p>
          <a:p>
            <a:r>
              <a:rPr lang="en-US" dirty="0"/>
              <a:t>metrics are collected in CloudWatch</a:t>
            </a:r>
          </a:p>
        </p:txBody>
      </p:sp>
      <p:sp>
        <p:nvSpPr>
          <p:cNvPr id="4" name="Slide Number Placeholder 3"/>
          <p:cNvSpPr>
            <a:spLocks noGrp="1"/>
          </p:cNvSpPr>
          <p:nvPr>
            <p:ph type="sldNum" sz="quarter" idx="5"/>
          </p:nvPr>
        </p:nvSpPr>
        <p:spPr/>
        <p:txBody>
          <a:bodyPr/>
          <a:lstStyle/>
          <a:p>
            <a:fld id="{88F6C4C9-734B-8D44-8F9D-CB68BEF5938D}" type="slidenum">
              <a:rPr lang="pl-PL" smtClean="0"/>
              <a:t>32</a:t>
            </a:fld>
            <a:endParaRPr lang="pl-PL"/>
          </a:p>
        </p:txBody>
      </p:sp>
    </p:spTree>
    <p:extLst>
      <p:ext uri="{BB962C8B-B14F-4D97-AF65-F5344CB8AC3E}">
        <p14:creationId xmlns:p14="http://schemas.microsoft.com/office/powerpoint/2010/main" val="1551433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hlinkClick r:id="rId3"/>
              </a:rPr>
              <a:t>https://github.com/aws-samples/lambda-refarch-image-moderation-chatbot</a:t>
            </a:r>
            <a:endParaRPr lang="pl-PL" dirty="0"/>
          </a:p>
          <a:p>
            <a:endParaRPr lang="pl-PL" dirty="0"/>
          </a:p>
          <a:p>
            <a:endParaRPr lang="pl-PL" dirty="0"/>
          </a:p>
          <a:p>
            <a:r>
              <a:rPr lang="pl-PL" dirty="0"/>
              <a:t>AWS:</a:t>
            </a:r>
          </a:p>
          <a:p>
            <a:pPr marL="342900" indent="-342900">
              <a:buFont typeface="Arial" panose="020B0604020202020204" pitchFamily="34" charset="0"/>
              <a:buChar char="•"/>
            </a:pPr>
            <a:r>
              <a:rPr lang="en-US" dirty="0"/>
              <a:t>Comprehend – natural language processing</a:t>
            </a:r>
          </a:p>
          <a:p>
            <a:pPr marL="342900" indent="-342900">
              <a:buFont typeface="Arial" panose="020B0604020202020204" pitchFamily="34" charset="0"/>
              <a:buChar char="•"/>
            </a:pPr>
            <a:r>
              <a:rPr lang="en-US" dirty="0"/>
              <a:t>Rekognition - image and video analysis</a:t>
            </a:r>
          </a:p>
          <a:p>
            <a:pPr marL="342900" indent="-342900">
              <a:buFont typeface="Arial" panose="020B0604020202020204" pitchFamily="34" charset="0"/>
              <a:buChar char="•"/>
            </a:pPr>
            <a:r>
              <a:rPr lang="en-US" dirty="0"/>
              <a:t>Polly – text to speech</a:t>
            </a:r>
          </a:p>
          <a:p>
            <a:pPr marL="342900" indent="-342900">
              <a:buFont typeface="Arial" panose="020B0604020202020204" pitchFamily="34" charset="0"/>
              <a:buChar char="•"/>
            </a:pPr>
            <a:r>
              <a:rPr lang="en-US" dirty="0"/>
              <a:t>Lex – speech to text, natural language understanding</a:t>
            </a:r>
          </a:p>
          <a:p>
            <a:pPr marL="342900" indent="-342900">
              <a:buFont typeface="Arial" panose="020B0604020202020204" pitchFamily="34" charset="0"/>
              <a:buChar char="•"/>
            </a:pPr>
            <a:r>
              <a:rPr lang="en-US" dirty="0"/>
              <a:t>Transcribe – speech recognition</a:t>
            </a:r>
          </a:p>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33</a:t>
            </a:fld>
            <a:endParaRPr lang="pl-PL"/>
          </a:p>
        </p:txBody>
      </p:sp>
    </p:spTree>
    <p:extLst>
      <p:ext uri="{BB962C8B-B14F-4D97-AF65-F5344CB8AC3E}">
        <p14:creationId xmlns:p14="http://schemas.microsoft.com/office/powerpoint/2010/main" val="4056382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34</a:t>
            </a:fld>
            <a:endParaRPr lang="pl-PL"/>
          </a:p>
        </p:txBody>
      </p:sp>
    </p:spTree>
    <p:extLst>
      <p:ext uri="{BB962C8B-B14F-4D97-AF65-F5344CB8AC3E}">
        <p14:creationId xmlns:p14="http://schemas.microsoft.com/office/powerpoint/2010/main" val="3464631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35</a:t>
            </a:fld>
            <a:endParaRPr lang="pl-PL"/>
          </a:p>
        </p:txBody>
      </p:sp>
    </p:spTree>
    <p:extLst>
      <p:ext uri="{BB962C8B-B14F-4D97-AF65-F5344CB8AC3E}">
        <p14:creationId xmlns:p14="http://schemas.microsoft.com/office/powerpoint/2010/main" val="2452654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8</a:t>
            </a:fld>
            <a:endParaRPr lang="pl-PL"/>
          </a:p>
        </p:txBody>
      </p:sp>
    </p:spTree>
    <p:extLst>
      <p:ext uri="{BB962C8B-B14F-4D97-AF65-F5344CB8AC3E}">
        <p14:creationId xmlns:p14="http://schemas.microsoft.com/office/powerpoint/2010/main" val="23849744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biggest</a:t>
            </a:r>
          </a:p>
        </p:txBody>
      </p:sp>
      <p:sp>
        <p:nvSpPr>
          <p:cNvPr id="4" name="Slide Number Placeholder 3"/>
          <p:cNvSpPr>
            <a:spLocks noGrp="1"/>
          </p:cNvSpPr>
          <p:nvPr>
            <p:ph type="sldNum" sz="quarter" idx="5"/>
          </p:nvPr>
        </p:nvSpPr>
        <p:spPr/>
        <p:txBody>
          <a:bodyPr/>
          <a:lstStyle/>
          <a:p>
            <a:fld id="{88F6C4C9-734B-8D44-8F9D-CB68BEF5938D}" type="slidenum">
              <a:rPr lang="pl-PL" smtClean="0"/>
              <a:t>36</a:t>
            </a:fld>
            <a:endParaRPr lang="pl-PL"/>
          </a:p>
        </p:txBody>
      </p:sp>
    </p:spTree>
    <p:extLst>
      <p:ext uri="{BB962C8B-B14F-4D97-AF65-F5344CB8AC3E}">
        <p14:creationId xmlns:p14="http://schemas.microsoft.com/office/powerpoint/2010/main" val="20802298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Third player among big cloud providers</a:t>
            </a:r>
          </a:p>
        </p:txBody>
      </p:sp>
      <p:sp>
        <p:nvSpPr>
          <p:cNvPr id="4" name="Slide Number Placeholder 3"/>
          <p:cNvSpPr>
            <a:spLocks noGrp="1"/>
          </p:cNvSpPr>
          <p:nvPr>
            <p:ph type="sldNum" sz="quarter" idx="5"/>
          </p:nvPr>
        </p:nvSpPr>
        <p:spPr/>
        <p:txBody>
          <a:bodyPr/>
          <a:lstStyle/>
          <a:p>
            <a:fld id="{88F6C4C9-734B-8D44-8F9D-CB68BEF5938D}" type="slidenum">
              <a:rPr lang="pl-PL" smtClean="0"/>
              <a:t>37</a:t>
            </a:fld>
            <a:endParaRPr lang="pl-PL"/>
          </a:p>
        </p:txBody>
      </p:sp>
    </p:spTree>
    <p:extLst>
      <p:ext uri="{BB962C8B-B14F-4D97-AF65-F5344CB8AC3E}">
        <p14:creationId xmlns:p14="http://schemas.microsoft.com/office/powerpoint/2010/main" val="25198513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smaller limits (100 concurrent executions - soft, 600s max duration)</a:t>
            </a:r>
          </a:p>
          <a:p>
            <a:endParaRPr lang="en-US"/>
          </a:p>
          <a:p>
            <a:r>
              <a:rPr lang="en-US"/>
              <a:t>billing – per request + duration + public network traffic</a:t>
            </a:r>
          </a:p>
          <a:p>
            <a:endParaRPr lang="en-US"/>
          </a:p>
          <a:p>
            <a:endParaRPr lang="en-US"/>
          </a:p>
          <a:p>
            <a:r>
              <a:rPr lang="en-US"/>
              <a:t>documentation is inconsistent</a:t>
            </a: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Languages: Node.js (6.10 and 8.9), Python (2.7 and 3.6), Java 1.8, PHP 7.2, C# (.NET Core 2.1)</a:t>
            </a:r>
          </a:p>
          <a:p>
            <a:endParaRPr lang="en-US"/>
          </a:p>
        </p:txBody>
      </p:sp>
      <p:sp>
        <p:nvSpPr>
          <p:cNvPr id="4" name="Slide Number Placeholder 3"/>
          <p:cNvSpPr>
            <a:spLocks noGrp="1"/>
          </p:cNvSpPr>
          <p:nvPr>
            <p:ph type="sldNum" sz="quarter" idx="5"/>
          </p:nvPr>
        </p:nvSpPr>
        <p:spPr/>
        <p:txBody>
          <a:bodyPr/>
          <a:lstStyle/>
          <a:p>
            <a:fld id="{88F6C4C9-734B-8D44-8F9D-CB68BEF5938D}" type="slidenum">
              <a:rPr lang="pl-PL" smtClean="0"/>
              <a:t>38</a:t>
            </a:fld>
            <a:endParaRPr lang="pl-PL"/>
          </a:p>
        </p:txBody>
      </p:sp>
    </p:spTree>
    <p:extLst>
      <p:ext uri="{BB962C8B-B14F-4D97-AF65-F5344CB8AC3E}">
        <p14:creationId xmlns:p14="http://schemas.microsoft.com/office/powerpoint/2010/main" val="10133348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Provider lags behind AWS and Azure in capabilities.</a:t>
            </a:r>
          </a:p>
          <a:p>
            <a:endParaRPr lang="en-US" dirty="0"/>
          </a:p>
          <a:p>
            <a:r>
              <a:rPr lang="en-US" dirty="0"/>
              <a:t>IBM Cloud Functions – based on Apache </a:t>
            </a:r>
            <a:r>
              <a:rPr lang="en-US" dirty="0" err="1"/>
              <a:t>OpenWhisk</a:t>
            </a:r>
            <a:r>
              <a:rPr lang="en-US" dirty="0"/>
              <a:t>. Under the hood: Docker, Nginx, Kafka, CouchDB</a:t>
            </a:r>
          </a:p>
          <a:p>
            <a:r>
              <a:rPr lang="en-US" sz="1200" kern="1200" dirty="0">
                <a:solidFill>
                  <a:schemeClr val="tx1"/>
                </a:solidFill>
                <a:effectLst/>
                <a:latin typeface="+mn-lt"/>
                <a:ea typeface="+mn-ea"/>
                <a:cs typeface="+mn-cs"/>
              </a:rPr>
              <a:t>limits: </a:t>
            </a:r>
            <a:r>
              <a:rPr lang="en-US" sz="1200" kern="1200" dirty="0">
                <a:solidFill>
                  <a:schemeClr val="tx1"/>
                </a:solidFill>
                <a:effectLst/>
                <a:latin typeface="+mn-lt"/>
                <a:ea typeface="+mn-ea"/>
                <a:cs typeface="+mn-cs"/>
                <a:hlinkClick r:id="rId3"/>
              </a:rPr>
              <a:t>https://cloud.ibm.com/docs/openwhisk?topic=cloud-functions-openwhisk_reference#openwhisk_syslimits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10 min max. max 1k per namespace (soft limit)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Can run on: schedule, </a:t>
            </a:r>
            <a:r>
              <a:rPr lang="en-US" sz="1200" kern="1200" dirty="0" err="1">
                <a:solidFill>
                  <a:schemeClr val="tx1"/>
                </a:solidFill>
                <a:effectLst/>
                <a:latin typeface="+mn-lt"/>
                <a:ea typeface="+mn-ea"/>
                <a:cs typeface="+mn-cs"/>
              </a:rPr>
              <a:t>Cloudant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db</a:t>
            </a:r>
            <a:r>
              <a:rPr lang="en-US" sz="1200" kern="1200" dirty="0">
                <a:solidFill>
                  <a:schemeClr val="tx1"/>
                </a:solidFill>
                <a:effectLst/>
                <a:latin typeface="+mn-lt"/>
                <a:ea typeface="+mn-ea"/>
                <a:cs typeface="+mn-cs"/>
              </a:rPr>
              <a:t> change feed, IBM Event Streams, Push Notifications service activity, GitHub, custom. </a:t>
            </a:r>
          </a:p>
          <a:p>
            <a:r>
              <a:rPr lang="en-US" sz="1200" kern="1200" dirty="0">
                <a:solidFill>
                  <a:schemeClr val="tx1"/>
                </a:solidFill>
                <a:effectLst/>
                <a:latin typeface="+mn-lt"/>
                <a:ea typeface="+mn-ea"/>
                <a:cs typeface="+mn-cs"/>
              </a:rPr>
              <a:t>Supports out of the box: </a:t>
            </a:r>
            <a:r>
              <a:rPr lang="en-US" sz="1200" kern="1200" dirty="0" err="1">
                <a:solidFill>
                  <a:schemeClr val="tx1"/>
                </a:solidFill>
                <a:effectLst/>
                <a:latin typeface="+mn-lt"/>
                <a:ea typeface="+mn-ea"/>
                <a:cs typeface="+mn-cs"/>
              </a:rPr>
              <a:t>nodeJS</a:t>
            </a:r>
            <a:r>
              <a:rPr lang="en-US" sz="1200" kern="1200" dirty="0">
                <a:solidFill>
                  <a:schemeClr val="tx1"/>
                </a:solidFill>
                <a:effectLst/>
                <a:latin typeface="+mn-lt"/>
                <a:ea typeface="+mn-ea"/>
                <a:cs typeface="+mn-cs"/>
              </a:rPr>
              <a:t>, Go, Swift, Python, Ruby, PHP, Java, .NET Core.</a:t>
            </a:r>
          </a:p>
          <a:p>
            <a:r>
              <a:rPr lang="en-US" sz="1200" kern="1200" dirty="0">
                <a:solidFill>
                  <a:schemeClr val="tx1"/>
                </a:solidFill>
                <a:effectLst/>
                <a:latin typeface="+mn-lt"/>
                <a:ea typeface="+mn-ea"/>
                <a:cs typeface="+mn-cs"/>
              </a:rPr>
              <a:t>Also supports custom Docker image based on image from Docker Hub.</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was an IBM Bluemix, a PaaS developed by IBM based upon open-source Cloud Foundry developed by VMware.</a:t>
            </a:r>
          </a:p>
          <a:p>
            <a:r>
              <a:rPr lang="en-US" dirty="0"/>
              <a:t>Went Generally Available in 2014.</a:t>
            </a:r>
          </a:p>
          <a:p>
            <a:r>
              <a:rPr lang="en-US" dirty="0"/>
              <a:t>Later was merged into IBM Cloud.</a:t>
            </a:r>
          </a:p>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39</a:t>
            </a:fld>
            <a:endParaRPr lang="pl-PL"/>
          </a:p>
        </p:txBody>
      </p:sp>
    </p:spTree>
    <p:extLst>
      <p:ext uri="{BB962C8B-B14F-4D97-AF65-F5344CB8AC3E}">
        <p14:creationId xmlns:p14="http://schemas.microsoft.com/office/powerpoint/2010/main" val="17799480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noProof="0" dirty="0" err="1"/>
              <a:t>CloudFlare</a:t>
            </a:r>
            <a:r>
              <a:rPr lang="en-US" dirty="0"/>
              <a:t> – 180 datacenters around the world. Provide content delivery network services, DDoS mitigation, security, load balancing, distributed DNS.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run super-fast functions on their edge locations (close to user), limited functionality and integrations though</a:t>
            </a:r>
          </a:p>
          <a:p>
            <a:endParaRPr lang="en-US" dirty="0"/>
          </a:p>
          <a:p>
            <a:r>
              <a:rPr lang="en-US" dirty="0"/>
              <a:t>Features:</a:t>
            </a:r>
          </a:p>
          <a:p>
            <a:pPr marL="171450" indent="-171450">
              <a:buFont typeface="Arial" panose="020B0604020202020204" pitchFamily="34" charset="0"/>
              <a:buChar char="•"/>
            </a:pPr>
            <a:r>
              <a:rPr lang="en-US" dirty="0"/>
              <a:t>Run in high performance V8 engine, not containers (so JavaScript, obviously)</a:t>
            </a:r>
          </a:p>
          <a:p>
            <a:pPr marL="171450" indent="-171450">
              <a:buFont typeface="Arial" panose="020B0604020202020204" pitchFamily="34" charset="0"/>
              <a:buChar char="•"/>
            </a:pPr>
            <a:r>
              <a:rPr lang="en-US" dirty="0"/>
              <a:t>Deployed to 180 Cloudflare datacenters</a:t>
            </a:r>
          </a:p>
          <a:p>
            <a:pPr marL="171450" indent="-171450">
              <a:buFont typeface="Arial" panose="020B0604020202020204" pitchFamily="34" charset="0"/>
              <a:buChar char="•"/>
            </a:pPr>
            <a:r>
              <a:rPr lang="en-US" dirty="0"/>
              <a:t>has fast key-value storage built in</a:t>
            </a:r>
          </a:p>
          <a:p>
            <a:pPr marL="171450" indent="-171450">
              <a:buFont typeface="Arial" panose="020B0604020202020204" pitchFamily="34" charset="0"/>
              <a:buChar char="•"/>
            </a:pPr>
            <a:r>
              <a:rPr lang="en-US" dirty="0"/>
              <a:t>fast startup time at all locations</a:t>
            </a:r>
          </a:p>
          <a:p>
            <a:pPr marL="171450" indent="-171450">
              <a:buFont typeface="Arial" panose="020B0604020202020204" pitchFamily="34" charset="0"/>
              <a:buChar char="•"/>
            </a:pPr>
            <a:r>
              <a:rPr lang="en-US" dirty="0"/>
              <a:t>support WebAssembly (currently they support Rust, expect C, C++, Go)</a:t>
            </a:r>
          </a:p>
          <a:p>
            <a:endParaRPr lang="en-US" dirty="0"/>
          </a:p>
          <a:p>
            <a:r>
              <a:rPr lang="en-US" dirty="0"/>
              <a:t>Cold starts: typically under 200ms. V8 instance spins up in under 5ms usually.</a:t>
            </a:r>
          </a:p>
          <a:p>
            <a:r>
              <a:rPr lang="en-US" dirty="0"/>
              <a:t>Source: </a:t>
            </a:r>
            <a:r>
              <a:rPr lang="pl-PL" dirty="0">
                <a:hlinkClick r:id="rId3"/>
              </a:rPr>
              <a:t>https://blog.cloudflare.com/serverless-performance-comparison-workers-lambda/</a:t>
            </a:r>
            <a:endParaRPr lang="pl-PL" dirty="0"/>
          </a:p>
          <a:p>
            <a:endParaRPr lang="en-US" dirty="0"/>
          </a:p>
          <a:p>
            <a:r>
              <a:rPr lang="en-US" sz="1200" b="0" i="0" kern="1200" noProof="0" dirty="0">
                <a:solidFill>
                  <a:schemeClr val="tx1"/>
                </a:solidFill>
                <a:effectLst/>
                <a:latin typeface="+mn-lt"/>
                <a:ea typeface="+mn-ea"/>
                <a:cs typeface="+mn-cs"/>
              </a:rPr>
              <a:t>cost</a:t>
            </a:r>
            <a:r>
              <a:rPr lang="pl-PL" sz="1200" b="0" i="0" kern="1200" dirty="0">
                <a:solidFill>
                  <a:schemeClr val="tx1"/>
                </a:solidFill>
                <a:effectLst/>
                <a:latin typeface="+mn-lt"/>
                <a:ea typeface="+mn-ea"/>
                <a:cs typeface="+mn-cs"/>
              </a:rPr>
              <a:t> $0.50 per </a:t>
            </a:r>
            <a:r>
              <a:rPr lang="en-US" sz="1200" b="0" i="0" kern="1200" noProof="0" dirty="0">
                <a:solidFill>
                  <a:schemeClr val="tx1"/>
                </a:solidFill>
                <a:effectLst/>
                <a:latin typeface="+mn-lt"/>
                <a:ea typeface="+mn-ea"/>
                <a:cs typeface="+mn-cs"/>
              </a:rPr>
              <a:t>million requests</a:t>
            </a:r>
            <a:r>
              <a:rPr lang="pl-PL" sz="1200" b="0" i="0" kern="1200" dirty="0">
                <a:solidFill>
                  <a:schemeClr val="tx1"/>
                </a:solidFill>
                <a:effectLst/>
                <a:latin typeface="+mn-lt"/>
                <a:ea typeface="+mn-ea"/>
                <a:cs typeface="+mn-cs"/>
              </a:rPr>
              <a:t>, with a $5 </a:t>
            </a:r>
            <a:r>
              <a:rPr lang="en-US" sz="1200" b="0" i="0" kern="1200" noProof="0" dirty="0">
                <a:solidFill>
                  <a:schemeClr val="tx1"/>
                </a:solidFill>
                <a:effectLst/>
                <a:latin typeface="+mn-lt"/>
                <a:ea typeface="+mn-ea"/>
                <a:cs typeface="+mn-cs"/>
              </a:rPr>
              <a:t>monthly</a:t>
            </a:r>
            <a:r>
              <a:rPr lang="pl-PL" sz="1200" b="0" i="0" kern="1200" dirty="0">
                <a:solidFill>
                  <a:schemeClr val="tx1"/>
                </a:solidFill>
                <a:effectLst/>
                <a:latin typeface="+mn-lt"/>
                <a:ea typeface="+mn-ea"/>
                <a:cs typeface="+mn-cs"/>
              </a:rPr>
              <a:t> min</a:t>
            </a:r>
          </a:p>
          <a:p>
            <a:endParaRPr lang="en-US" dirty="0"/>
          </a:p>
          <a:p>
            <a:r>
              <a:rPr lang="en-US" dirty="0"/>
              <a:t>User case: meddle with request and response. This can include:</a:t>
            </a:r>
          </a:p>
          <a:p>
            <a:pPr marL="171450" indent="-171450">
              <a:buFontTx/>
              <a:buChar char="-"/>
            </a:pPr>
            <a:r>
              <a:rPr lang="en-US" dirty="0"/>
              <a:t>load balancing</a:t>
            </a:r>
          </a:p>
          <a:p>
            <a:pPr marL="171450" indent="-171450">
              <a:buFontTx/>
              <a:buChar char="-"/>
            </a:pPr>
            <a:r>
              <a:rPr lang="en-US" dirty="0"/>
              <a:t>HTML rendering</a:t>
            </a:r>
          </a:p>
          <a:p>
            <a:pPr marL="171450" indent="-171450">
              <a:buFontTx/>
              <a:buChar char="-"/>
            </a:pPr>
            <a:r>
              <a:rPr lang="en-US" dirty="0"/>
              <a:t>caching</a:t>
            </a:r>
          </a:p>
          <a:p>
            <a:pPr marL="171450" indent="-171450">
              <a:buFontTx/>
              <a:buChar char="-"/>
            </a:pPr>
            <a:r>
              <a:rPr lang="en-US" dirty="0"/>
              <a:t>fan-out</a:t>
            </a:r>
          </a:p>
          <a:p>
            <a:pPr marL="171450" indent="-171450">
              <a:buFontTx/>
              <a:buChar char="-"/>
            </a:pPr>
            <a:r>
              <a:rPr lang="en-US" dirty="0"/>
              <a:t>custom security</a:t>
            </a:r>
          </a:p>
          <a:p>
            <a:pPr marL="171450" indent="-171450">
              <a:buFontTx/>
              <a:buChar char="-"/>
            </a:pPr>
            <a:r>
              <a:rPr lang="en-US" dirty="0"/>
              <a:t>data validation</a:t>
            </a:r>
          </a:p>
          <a:p>
            <a:pPr marL="171450" indent="-171450">
              <a:buFontTx/>
              <a:buChar char="-"/>
            </a:pPr>
            <a:r>
              <a:rPr lang="en-US" dirty="0"/>
              <a:t>hotfixes for your site</a:t>
            </a:r>
          </a:p>
          <a:p>
            <a:pPr marL="171450" indent="-171450">
              <a:buFontTx/>
              <a:buChar char="-"/>
            </a:pPr>
            <a:endParaRPr lang="en-US" dirty="0"/>
          </a:p>
          <a:p>
            <a:pPr marL="0" indent="0">
              <a:buFontTx/>
              <a:buNone/>
            </a:pPr>
            <a:r>
              <a:rPr lang="en-US" dirty="0"/>
              <a:t>Limits: 5 to 50 </a:t>
            </a:r>
            <a:r>
              <a:rPr lang="en-US" dirty="0" err="1"/>
              <a:t>ms</a:t>
            </a:r>
            <a:r>
              <a:rPr lang="en-US" dirty="0"/>
              <a:t> CPU time, 128MB RAM.</a:t>
            </a:r>
          </a:p>
          <a:p>
            <a:pPr marL="0" indent="0">
              <a:buFontTx/>
              <a:buNone/>
            </a:pPr>
            <a:r>
              <a:rPr lang="en-US" dirty="0"/>
              <a:t>No max concurrent limit.</a:t>
            </a:r>
          </a:p>
          <a:p>
            <a:pPr marL="0" indent="0">
              <a:buFontTx/>
              <a:buNone/>
            </a:pPr>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40</a:t>
            </a:fld>
            <a:endParaRPr lang="pl-PL"/>
          </a:p>
        </p:txBody>
      </p:sp>
    </p:spTree>
    <p:extLst>
      <p:ext uri="{BB962C8B-B14F-4D97-AF65-F5344CB8AC3E}">
        <p14:creationId xmlns:p14="http://schemas.microsoft.com/office/powerpoint/2010/main" val="2365787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Spotinst</a:t>
            </a:r>
            <a:r>
              <a:rPr lang="en-US" dirty="0"/>
              <a:t>: specializes in in utilizing Cloud Excess Capacity (Spot instances in AWS, Low-priority VMs in Azure, Preemptible VMs in GCP)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Uses machine learning to predict spot instances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Main products: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t>elastigroup</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manage spot instances fleet on behalf of you. Specific set of features and tight integration with each of the cloud vendors (AWS, Azure, GCP)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Ocean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managed engine that abstracts management of working nodes in Kubernetes cluster.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Automatically ensures the cluster is running on best possible mix of Spot, Reserved and On-Demand instances - optimizing for cost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Analogous to AWS Fargate, Azure Container Instances, GCP App Engine Flexible.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technically, you need to run Ocean’ controller pod in your cluster.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Functions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run your functions over resources managed by Spotinst.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Promises 50-80% cost savings in comparison with other providers.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Function integration capabilities: scheduler (</a:t>
            </a:r>
            <a:r>
              <a:rPr lang="en-US" dirty="0" err="1"/>
              <a:t>cron</a:t>
            </a:r>
            <a:r>
              <a:rPr lang="en-US" dirty="0"/>
              <a:t>) and HTTP call.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uses </a:t>
            </a:r>
            <a:r>
              <a:rPr lang="en-US" b="1" dirty="0"/>
              <a:t>serverless</a:t>
            </a:r>
            <a:r>
              <a:rPr lang="en-US" dirty="0"/>
              <a:t> framework for deployment. Supports node, Java, Python, Ruby, Go</a:t>
            </a:r>
          </a:p>
          <a:p>
            <a:endParaRPr lang="en-US" dirty="0"/>
          </a:p>
          <a:p>
            <a:endParaRPr lang="en-US" dirty="0"/>
          </a:p>
          <a:p>
            <a:r>
              <a:rPr lang="en-US" dirty="0"/>
              <a:t>in general, documentation is scarce, total impression is that this is not very mature.</a:t>
            </a:r>
          </a:p>
          <a:p>
            <a:r>
              <a:rPr lang="en-US" dirty="0"/>
              <a:t>Pricing – they demand for 20% of monthly savings in Professional plan and do not disclose Enterprise plan.</a:t>
            </a:r>
          </a:p>
        </p:txBody>
      </p:sp>
      <p:sp>
        <p:nvSpPr>
          <p:cNvPr id="4" name="Slide Number Placeholder 3"/>
          <p:cNvSpPr>
            <a:spLocks noGrp="1"/>
          </p:cNvSpPr>
          <p:nvPr>
            <p:ph type="sldNum" sz="quarter" idx="5"/>
          </p:nvPr>
        </p:nvSpPr>
        <p:spPr/>
        <p:txBody>
          <a:bodyPr/>
          <a:lstStyle/>
          <a:p>
            <a:fld id="{88F6C4C9-734B-8D44-8F9D-CB68BEF5938D}" type="slidenum">
              <a:rPr lang="pl-PL" smtClean="0"/>
              <a:t>41</a:t>
            </a:fld>
            <a:endParaRPr lang="pl-PL"/>
          </a:p>
        </p:txBody>
      </p:sp>
    </p:spTree>
    <p:extLst>
      <p:ext uri="{BB962C8B-B14F-4D97-AF65-F5344CB8AC3E}">
        <p14:creationId xmlns:p14="http://schemas.microsoft.com/office/powerpoint/2010/main" val="21174938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Platforms!</a:t>
            </a:r>
          </a:p>
          <a:p>
            <a:r>
              <a:rPr lang="en-US" dirty="0"/>
              <a:t>all of them are free and open source,</a:t>
            </a:r>
          </a:p>
          <a:p>
            <a:r>
              <a:rPr lang="en-US" dirty="0"/>
              <a:t>all based on containers</a:t>
            </a:r>
          </a:p>
          <a:p>
            <a:endParaRPr lang="en-US" dirty="0"/>
          </a:p>
          <a:p>
            <a:endParaRPr lang="en-US" dirty="0"/>
          </a:p>
          <a:p>
            <a:r>
              <a:rPr lang="en-US" dirty="0"/>
              <a:t>All – 4k stars on </a:t>
            </a:r>
            <a:r>
              <a:rPr lang="en-US" dirty="0" err="1"/>
              <a:t>Github</a:t>
            </a:r>
            <a:r>
              <a:rPr lang="en-US" dirty="0"/>
              <a:t> if not mentioned else</a:t>
            </a:r>
          </a:p>
        </p:txBody>
      </p:sp>
      <p:sp>
        <p:nvSpPr>
          <p:cNvPr id="4" name="Slide Number Placeholder 3"/>
          <p:cNvSpPr>
            <a:spLocks noGrp="1"/>
          </p:cNvSpPr>
          <p:nvPr>
            <p:ph type="sldNum" sz="quarter" idx="5"/>
          </p:nvPr>
        </p:nvSpPr>
        <p:spPr/>
        <p:txBody>
          <a:bodyPr/>
          <a:lstStyle/>
          <a:p>
            <a:fld id="{88F6C4C9-734B-8D44-8F9D-CB68BEF5938D}" type="slidenum">
              <a:rPr lang="pl-PL" smtClean="0"/>
              <a:t>42</a:t>
            </a:fld>
            <a:endParaRPr lang="pl-PL"/>
          </a:p>
        </p:txBody>
      </p:sp>
    </p:spTree>
    <p:extLst>
      <p:ext uri="{BB962C8B-B14F-4D97-AF65-F5344CB8AC3E}">
        <p14:creationId xmlns:p14="http://schemas.microsoft.com/office/powerpoint/2010/main" val="40075932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fn</a:t>
            </a:r>
            <a:r>
              <a:rPr lang="en-US" dirty="0"/>
              <a:t> Project – former </a:t>
            </a:r>
            <a:r>
              <a:rPr lang="en-US" dirty="0" err="1"/>
              <a:t>IronFunctions</a:t>
            </a:r>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43</a:t>
            </a:fld>
            <a:endParaRPr lang="pl-PL"/>
          </a:p>
        </p:txBody>
      </p:sp>
    </p:spTree>
    <p:extLst>
      <p:ext uri="{BB962C8B-B14F-4D97-AF65-F5344CB8AC3E}">
        <p14:creationId xmlns:p14="http://schemas.microsoft.com/office/powerpoint/2010/main" val="31358602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8F6C4C9-734B-8D44-8F9D-CB68BEF5938D}" type="slidenum">
              <a:rPr lang="pl-PL" smtClean="0"/>
              <a:t>44</a:t>
            </a:fld>
            <a:endParaRPr lang="pl-PL"/>
          </a:p>
        </p:txBody>
      </p:sp>
    </p:spTree>
    <p:extLst>
      <p:ext uri="{BB962C8B-B14F-4D97-AF65-F5344CB8AC3E}">
        <p14:creationId xmlns:p14="http://schemas.microsoft.com/office/powerpoint/2010/main" val="8849986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Knative, 2k stars on </a:t>
            </a:r>
            <a:r>
              <a:rPr lang="en-US" dirty="0" err="1"/>
              <a:t>github</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OpenFaaS</a:t>
            </a:r>
            <a:r>
              <a:rPr lang="en-US" dirty="0"/>
              <a:t> - 14k stars on GitHub</a:t>
            </a:r>
          </a:p>
          <a:p>
            <a:r>
              <a:rPr lang="en-US" dirty="0"/>
              <a:t> </a:t>
            </a:r>
          </a:p>
        </p:txBody>
      </p:sp>
      <p:sp>
        <p:nvSpPr>
          <p:cNvPr id="4" name="Slide Number Placeholder 3"/>
          <p:cNvSpPr>
            <a:spLocks noGrp="1"/>
          </p:cNvSpPr>
          <p:nvPr>
            <p:ph type="sldNum" sz="quarter" idx="5"/>
          </p:nvPr>
        </p:nvSpPr>
        <p:spPr/>
        <p:txBody>
          <a:bodyPr/>
          <a:lstStyle/>
          <a:p>
            <a:fld id="{88F6C4C9-734B-8D44-8F9D-CB68BEF5938D}" type="slidenum">
              <a:rPr lang="pl-PL" smtClean="0"/>
              <a:t>45</a:t>
            </a:fld>
            <a:endParaRPr lang="pl-PL"/>
          </a:p>
        </p:txBody>
      </p:sp>
    </p:spTree>
    <p:extLst>
      <p:ext uri="{BB962C8B-B14F-4D97-AF65-F5344CB8AC3E}">
        <p14:creationId xmlns:p14="http://schemas.microsoft.com/office/powerpoint/2010/main" val="72622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9</a:t>
            </a:fld>
            <a:endParaRPr lang="pl-PL"/>
          </a:p>
        </p:txBody>
      </p:sp>
    </p:spTree>
    <p:extLst>
      <p:ext uri="{BB962C8B-B14F-4D97-AF65-F5344CB8AC3E}">
        <p14:creationId xmlns:p14="http://schemas.microsoft.com/office/powerpoint/2010/main" val="18741188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46</a:t>
            </a:fld>
            <a:endParaRPr lang="pl-PL"/>
          </a:p>
        </p:txBody>
      </p:sp>
    </p:spTree>
    <p:extLst>
      <p:ext uri="{BB962C8B-B14F-4D97-AF65-F5344CB8AC3E}">
        <p14:creationId xmlns:p14="http://schemas.microsoft.com/office/powerpoint/2010/main" val="31955700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of it’s kind, </a:t>
            </a:r>
            <a:r>
              <a:rPr lang="en-US" b="1" dirty="0"/>
              <a:t>29K stars on GitHub</a:t>
            </a:r>
            <a:r>
              <a:rPr lang="en-US" dirty="0"/>
              <a:t>, strong community, a lot of plugins</a:t>
            </a:r>
          </a:p>
          <a:p>
            <a:r>
              <a:rPr lang="en-US" dirty="0"/>
              <a:t>first name was JAWS, it was targeting AWS only. Even today AWS support is one of the best.</a:t>
            </a:r>
          </a:p>
          <a:p>
            <a:endParaRPr lang="en-US" dirty="0"/>
          </a:p>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AWS – CloudFormation, Azure – Resource Manager, GCP - Deployment Manager templates.</a:t>
            </a:r>
          </a:p>
          <a:p>
            <a:pPr marL="171450" indent="-171450" rtl="0" fontAlgn="ctr">
              <a:buFont typeface="Arial" panose="020B0604020202020204" pitchFamily="34" charset="0"/>
              <a:buChar char="•"/>
            </a:pPr>
            <a:r>
              <a:rPr lang="en-US" sz="1200" kern="1200" dirty="0">
                <a:solidFill>
                  <a:schemeClr val="tx1"/>
                </a:solidFill>
                <a:effectLst/>
                <a:latin typeface="+mn-lt"/>
                <a:ea typeface="+mn-ea"/>
                <a:cs typeface="+mn-cs"/>
              </a:rPr>
              <a:t>Apache </a:t>
            </a:r>
            <a:r>
              <a:rPr lang="en-US" sz="1200" kern="1200" dirty="0" err="1">
                <a:solidFill>
                  <a:schemeClr val="tx1"/>
                </a:solidFill>
                <a:effectLst/>
                <a:latin typeface="+mn-lt"/>
                <a:ea typeface="+mn-ea"/>
                <a:cs typeface="+mn-cs"/>
              </a:rPr>
              <a:t>OpenWhisk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Kubeless</a:t>
            </a:r>
            <a:r>
              <a:rPr lang="en-US" sz="1200" kern="1200" dirty="0">
                <a:solidFill>
                  <a:schemeClr val="tx1"/>
                </a:solidFill>
                <a:effectLst/>
                <a:latin typeface="+mn-lt"/>
                <a:ea typeface="+mn-ea"/>
                <a:cs typeface="+mn-cs"/>
              </a:rPr>
              <a:t>, Spotinst, </a:t>
            </a:r>
            <a:r>
              <a:rPr lang="en-US" sz="1200" kern="1200" dirty="0" err="1">
                <a:solidFill>
                  <a:schemeClr val="tx1"/>
                </a:solidFill>
                <a:effectLst/>
                <a:latin typeface="+mn-lt"/>
                <a:ea typeface="+mn-ea"/>
                <a:cs typeface="+mn-cs"/>
              </a:rPr>
              <a:t>fn</a:t>
            </a:r>
            <a:r>
              <a:rPr lang="en-US" sz="1200" kern="1200" dirty="0">
                <a:solidFill>
                  <a:schemeClr val="tx1"/>
                </a:solidFill>
                <a:effectLst/>
                <a:latin typeface="+mn-lt"/>
                <a:ea typeface="+mn-ea"/>
                <a:cs typeface="+mn-cs"/>
              </a:rPr>
              <a:t>, Cloudflare - API</a:t>
            </a:r>
            <a:endParaRPr lang="en-US" dirty="0"/>
          </a:p>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47</a:t>
            </a:fld>
            <a:endParaRPr lang="pl-PL"/>
          </a:p>
        </p:txBody>
      </p:sp>
    </p:spTree>
    <p:extLst>
      <p:ext uri="{BB962C8B-B14F-4D97-AF65-F5344CB8AC3E}">
        <p14:creationId xmlns:p14="http://schemas.microsoft.com/office/powerpoint/2010/main" val="10391064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Frameworks to adopt serverless (AWS focused):</a:t>
            </a:r>
          </a:p>
          <a:p>
            <a:endParaRPr lang="en-US" dirty="0"/>
          </a:p>
          <a:p>
            <a:r>
              <a:rPr lang="en-US" dirty="0"/>
              <a:t>1. AWS Chalice, python serverless framework. CLI, API for integration with services, IAM policy generation</a:t>
            </a:r>
          </a:p>
          <a:p>
            <a:endParaRPr lang="en-US" dirty="0"/>
          </a:p>
          <a:p>
            <a:r>
              <a:rPr lang="pl-PL" dirty="0">
                <a:hlinkClick r:id="rId3"/>
              </a:rPr>
              <a:t>https://github.com/aws/chalice</a:t>
            </a:r>
            <a:endParaRPr lang="pl-PL" dirty="0"/>
          </a:p>
          <a:p>
            <a:endParaRPr lang="pl-PL" dirty="0"/>
          </a:p>
          <a:p>
            <a:r>
              <a:rPr lang="pl-PL" dirty="0" err="1"/>
              <a:t>Similar</a:t>
            </a:r>
            <a:r>
              <a:rPr lang="pl-PL" dirty="0"/>
              <a:t> to </a:t>
            </a:r>
            <a:r>
              <a:rPr lang="pl-PL" dirty="0" err="1"/>
              <a:t>them</a:t>
            </a:r>
            <a:r>
              <a:rPr lang="pl-PL" dirty="0"/>
              <a:t> - </a:t>
            </a:r>
            <a:r>
              <a:rPr lang="pl-PL" dirty="0">
                <a:hlinkClick r:id="rId4"/>
              </a:rPr>
              <a:t>https://github.com/Miserlou/Zappa</a:t>
            </a:r>
            <a:r>
              <a:rPr lang="pl-PL" dirty="0"/>
              <a:t>, </a:t>
            </a:r>
            <a:r>
              <a:rPr lang="pl-PL" dirty="0" err="1"/>
              <a:t>python</a:t>
            </a:r>
            <a:r>
              <a:rPr lang="pl-PL" dirty="0"/>
              <a:t>, </a:t>
            </a:r>
            <a:r>
              <a:rPr lang="pl-PL" dirty="0" err="1"/>
              <a:t>build</a:t>
            </a:r>
            <a:r>
              <a:rPr lang="pl-PL" dirty="0"/>
              <a:t> and </a:t>
            </a:r>
            <a:r>
              <a:rPr lang="pl-PL" dirty="0" err="1"/>
              <a:t>deploy</a:t>
            </a:r>
            <a:endParaRPr lang="pl-PL" dirty="0"/>
          </a:p>
          <a:p>
            <a:r>
              <a:rPr lang="pl-PL" dirty="0">
                <a:hlinkClick r:id="rId5"/>
              </a:rPr>
              <a:t>https://claudiajs.com/</a:t>
            </a:r>
            <a:r>
              <a:rPr lang="pl-PL" dirty="0"/>
              <a:t>, </a:t>
            </a:r>
            <a:r>
              <a:rPr lang="pl-PL" dirty="0" err="1"/>
              <a:t>node.js</a:t>
            </a:r>
            <a:r>
              <a:rPr lang="pl-PL" dirty="0"/>
              <a:t>, </a:t>
            </a:r>
            <a:r>
              <a:rPr lang="pl-PL" dirty="0" err="1"/>
              <a:t>automates</a:t>
            </a:r>
            <a:r>
              <a:rPr lang="pl-PL" dirty="0"/>
              <a:t> </a:t>
            </a:r>
            <a:r>
              <a:rPr lang="pl-PL" dirty="0" err="1"/>
              <a:t>deployment</a:t>
            </a:r>
            <a:r>
              <a:rPr lang="pl-PL" dirty="0"/>
              <a:t> and </a:t>
            </a:r>
            <a:r>
              <a:rPr lang="pl-PL" dirty="0" err="1"/>
              <a:t>integration</a:t>
            </a:r>
            <a:endParaRPr lang="pl-PL" dirty="0"/>
          </a:p>
          <a:p>
            <a:endParaRPr lang="pl-PL" dirty="0"/>
          </a:p>
          <a:p>
            <a:r>
              <a:rPr lang="pl-PL" dirty="0"/>
              <a:t>2. AWS </a:t>
            </a:r>
            <a:r>
              <a:rPr lang="pl-PL" dirty="0" err="1"/>
              <a:t>Serverless</a:t>
            </a:r>
            <a:r>
              <a:rPr lang="pl-PL" dirty="0"/>
              <a:t> Express</a:t>
            </a:r>
          </a:p>
          <a:p>
            <a:r>
              <a:rPr lang="pl-PL" dirty="0">
                <a:hlinkClick r:id="rId6"/>
              </a:rPr>
              <a:t>https://github.com/awslabs/aws-serverless-express</a:t>
            </a:r>
            <a:r>
              <a:rPr lang="pl-PL" dirty="0"/>
              <a:t> run </a:t>
            </a:r>
            <a:r>
              <a:rPr lang="pl-PL" dirty="0" err="1"/>
              <a:t>node.js</a:t>
            </a:r>
            <a:r>
              <a:rPr lang="pl-PL" dirty="0"/>
              <a:t> Express </a:t>
            </a:r>
            <a:r>
              <a:rPr lang="pl-PL" dirty="0" err="1"/>
              <a:t>apps</a:t>
            </a:r>
            <a:endParaRPr lang="pl-PL" dirty="0"/>
          </a:p>
          <a:p>
            <a:endParaRPr lang="pl-PL" dirty="0"/>
          </a:p>
          <a:p>
            <a:r>
              <a:rPr lang="pl-PL" dirty="0"/>
              <a:t>3. </a:t>
            </a:r>
            <a:r>
              <a:rPr lang="pl-PL" dirty="0" err="1"/>
              <a:t>Sererless</a:t>
            </a:r>
            <a:r>
              <a:rPr lang="pl-PL" dirty="0"/>
              <a:t> Java </a:t>
            </a:r>
            <a:r>
              <a:rPr lang="pl-PL" dirty="0" err="1"/>
              <a:t>container</a:t>
            </a:r>
            <a:endParaRPr lang="pl-PL" dirty="0"/>
          </a:p>
          <a:p>
            <a:r>
              <a:rPr lang="pl-PL" dirty="0">
                <a:hlinkClick r:id="rId7"/>
              </a:rPr>
              <a:t>https://github.com/awslabs/aws-serverless-java-container</a:t>
            </a:r>
            <a:endParaRPr lang="pl-PL" dirty="0"/>
          </a:p>
          <a:p>
            <a:endParaRPr lang="pl-PL" dirty="0"/>
          </a:p>
          <a:p>
            <a:r>
              <a:rPr lang="pl-PL" dirty="0"/>
              <a:t>run Spring, Spring </a:t>
            </a:r>
            <a:r>
              <a:rPr lang="pl-PL" dirty="0" err="1"/>
              <a:t>Boot</a:t>
            </a:r>
            <a:r>
              <a:rPr lang="pl-PL" dirty="0"/>
              <a:t>, Apache </a:t>
            </a:r>
            <a:r>
              <a:rPr lang="pl-PL" dirty="0" err="1"/>
              <a:t>Struts</a:t>
            </a:r>
            <a:r>
              <a:rPr lang="pl-PL" dirty="0"/>
              <a:t>, Jersey </a:t>
            </a:r>
            <a:r>
              <a:rPr lang="pl-PL" dirty="0" err="1"/>
              <a:t>or</a:t>
            </a:r>
            <a:r>
              <a:rPr lang="pl-PL" dirty="0"/>
              <a:t> Spark in AWS Lambda</a:t>
            </a:r>
          </a:p>
          <a:p>
            <a:endParaRPr lang="pl-PL" dirty="0"/>
          </a:p>
          <a:p>
            <a:endParaRPr lang="pl-PL" dirty="0"/>
          </a:p>
          <a:p>
            <a:endParaRPr lang="pl-PL" dirty="0"/>
          </a:p>
          <a:p>
            <a:endParaRPr lang="pl-PL" dirty="0"/>
          </a:p>
          <a:p>
            <a:endParaRPr lang="pl-PL" dirty="0"/>
          </a:p>
          <a:p>
            <a:endParaRPr lang="pl-PL" dirty="0"/>
          </a:p>
          <a:p>
            <a:endParaRPr lang="pl-PL" dirty="0"/>
          </a:p>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48</a:t>
            </a:fld>
            <a:endParaRPr lang="pl-PL"/>
          </a:p>
        </p:txBody>
      </p:sp>
    </p:spTree>
    <p:extLst>
      <p:ext uri="{BB962C8B-B14F-4D97-AF65-F5344CB8AC3E}">
        <p14:creationId xmlns:p14="http://schemas.microsoft.com/office/powerpoint/2010/main" val="40217662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49</a:t>
            </a:fld>
            <a:endParaRPr lang="pl-PL"/>
          </a:p>
        </p:txBody>
      </p:sp>
    </p:spTree>
    <p:extLst>
      <p:ext uri="{BB962C8B-B14F-4D97-AF65-F5344CB8AC3E}">
        <p14:creationId xmlns:p14="http://schemas.microsoft.com/office/powerpoint/2010/main" val="20151580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50</a:t>
            </a:fld>
            <a:endParaRPr lang="pl-PL"/>
          </a:p>
        </p:txBody>
      </p:sp>
    </p:spTree>
    <p:extLst>
      <p:ext uri="{BB962C8B-B14F-4D97-AF65-F5344CB8AC3E}">
        <p14:creationId xmlns:p14="http://schemas.microsoft.com/office/powerpoint/2010/main" val="2818748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51</a:t>
            </a:fld>
            <a:endParaRPr lang="pl-PL"/>
          </a:p>
        </p:txBody>
      </p:sp>
    </p:spTree>
    <p:extLst>
      <p:ext uri="{BB962C8B-B14F-4D97-AF65-F5344CB8AC3E}">
        <p14:creationId xmlns:p14="http://schemas.microsoft.com/office/powerpoint/2010/main" val="5910643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52</a:t>
            </a:fld>
            <a:endParaRPr lang="pl-PL"/>
          </a:p>
        </p:txBody>
      </p:sp>
    </p:spTree>
    <p:extLst>
      <p:ext uri="{BB962C8B-B14F-4D97-AF65-F5344CB8AC3E}">
        <p14:creationId xmlns:p14="http://schemas.microsoft.com/office/powerpoint/2010/main" val="2114544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10</a:t>
            </a:fld>
            <a:endParaRPr lang="pl-PL"/>
          </a:p>
        </p:txBody>
      </p:sp>
    </p:spTree>
    <p:extLst>
      <p:ext uri="{BB962C8B-B14F-4D97-AF65-F5344CB8AC3E}">
        <p14:creationId xmlns:p14="http://schemas.microsoft.com/office/powerpoint/2010/main" val="1408710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BaaS was originally used for rich clients, web and mobile. It enables developers to concentrate on their application and have storage layer served by 3</a:t>
            </a:r>
            <a:r>
              <a:rPr lang="en-US" baseline="30000" dirty="0"/>
              <a:t>rd</a:t>
            </a:r>
            <a:r>
              <a:rPr lang="en-US" dirty="0"/>
              <a:t>-party.</a:t>
            </a:r>
          </a:p>
        </p:txBody>
      </p:sp>
      <p:sp>
        <p:nvSpPr>
          <p:cNvPr id="4" name="Slide Number Placeholder 3"/>
          <p:cNvSpPr>
            <a:spLocks noGrp="1"/>
          </p:cNvSpPr>
          <p:nvPr>
            <p:ph type="sldNum" sz="quarter" idx="5"/>
          </p:nvPr>
        </p:nvSpPr>
        <p:spPr/>
        <p:txBody>
          <a:bodyPr/>
          <a:lstStyle/>
          <a:p>
            <a:fld id="{88F6C4C9-734B-8D44-8F9D-CB68BEF5938D}" type="slidenum">
              <a:rPr lang="pl-PL" smtClean="0"/>
              <a:t>11</a:t>
            </a:fld>
            <a:endParaRPr lang="pl-PL"/>
          </a:p>
        </p:txBody>
      </p:sp>
    </p:spTree>
    <p:extLst>
      <p:ext uri="{BB962C8B-B14F-4D97-AF65-F5344CB8AC3E}">
        <p14:creationId xmlns:p14="http://schemas.microsoft.com/office/powerpoint/2010/main" val="150206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Absence of long-lived server apps is what distinguishes FaaS from containers.</a:t>
            </a:r>
          </a:p>
          <a:p>
            <a:endParaRPr lang="en-US" dirty="0"/>
          </a:p>
          <a:p>
            <a:r>
              <a:rPr lang="en-US" dirty="0"/>
              <a:t>Samples are: AWS Lambda, Azure Functions, Google Cloud Functions</a:t>
            </a:r>
          </a:p>
          <a:p>
            <a:endParaRPr lang="en-US" dirty="0"/>
          </a:p>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12</a:t>
            </a:fld>
            <a:endParaRPr lang="pl-PL"/>
          </a:p>
        </p:txBody>
      </p:sp>
    </p:spTree>
    <p:extLst>
      <p:ext uri="{BB962C8B-B14F-4D97-AF65-F5344CB8AC3E}">
        <p14:creationId xmlns:p14="http://schemas.microsoft.com/office/powerpoint/2010/main" val="771968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sz="1200" b="0" i="0" u="sng" kern="1200" dirty="0">
                <a:solidFill>
                  <a:schemeClr val="tx1"/>
                </a:solidFill>
                <a:effectLst/>
                <a:latin typeface="+mn-lt"/>
                <a:ea typeface="+mn-ea"/>
                <a:cs typeface="+mn-cs"/>
                <a:hlinkClick r:id="rId3"/>
              </a:rPr>
              <a:t>https://serverlessconf.io/</a:t>
            </a:r>
          </a:p>
          <a:p>
            <a:pPr marL="0" indent="0">
              <a:buFontTx/>
              <a:buNone/>
            </a:pPr>
            <a:r>
              <a:rPr lang="en-US" dirty="0"/>
              <a:t>Probably the biggest conference dedicated exclusively to serverless.</a:t>
            </a:r>
          </a:p>
          <a:p>
            <a:pPr marL="0" indent="0">
              <a:buFontTx/>
              <a:buNone/>
            </a:pPr>
            <a:r>
              <a:rPr lang="en-US" dirty="0"/>
              <a:t>Last edition had more than half sessions focused on FaaS and none focused on BaaS only.</a:t>
            </a:r>
          </a:p>
          <a:p>
            <a:pPr marL="0" indent="0">
              <a:buFontTx/>
              <a:buNone/>
            </a:pPr>
            <a:endParaRPr lang="en-US" dirty="0"/>
          </a:p>
          <a:p>
            <a:pPr marL="0" indent="0">
              <a:buFontTx/>
              <a:buNone/>
            </a:pPr>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13</a:t>
            </a:fld>
            <a:endParaRPr lang="pl-PL"/>
          </a:p>
        </p:txBody>
      </p:sp>
    </p:spTree>
    <p:extLst>
      <p:ext uri="{BB962C8B-B14F-4D97-AF65-F5344CB8AC3E}">
        <p14:creationId xmlns:p14="http://schemas.microsoft.com/office/powerpoint/2010/main" val="3285233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great definition from industry experts</a:t>
            </a:r>
          </a:p>
          <a:p>
            <a:endParaRPr lang="en-US" dirty="0"/>
          </a:p>
          <a:p>
            <a:r>
              <a:rPr lang="en-US" dirty="0"/>
              <a:t>Future reading:</a:t>
            </a:r>
          </a:p>
          <a:p>
            <a:r>
              <a:rPr lang="pl-PL" dirty="0">
                <a:hlinkClick r:id="rId3"/>
              </a:rPr>
              <a:t>https://blog.symphonia.io/defining-serverless-part-1-704d72bc8a32</a:t>
            </a:r>
            <a:endParaRPr lang="pl-PL" dirty="0"/>
          </a:p>
          <a:p>
            <a:r>
              <a:rPr lang="pl-PL" dirty="0">
                <a:hlinkClick r:id="rId4"/>
              </a:rPr>
              <a:t>https://martinfowler.com/articles/serverless.html</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8F6C4C9-734B-8D44-8F9D-CB68BEF5938D}" type="slidenum">
              <a:rPr lang="pl-PL" smtClean="0"/>
              <a:t>14</a:t>
            </a:fld>
            <a:endParaRPr lang="pl-PL"/>
          </a:p>
        </p:txBody>
      </p:sp>
    </p:spTree>
    <p:extLst>
      <p:ext uri="{BB962C8B-B14F-4D97-AF65-F5344CB8AC3E}">
        <p14:creationId xmlns:p14="http://schemas.microsoft.com/office/powerpoint/2010/main" val="2150075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4242457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a:t>Click icon to add picture</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85546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559046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a:t>Click icon to add picture</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a:t>Click icon to add chart</a:t>
            </a:r>
          </a:p>
        </p:txBody>
      </p:sp>
    </p:spTree>
    <p:extLst>
      <p:ext uri="{BB962C8B-B14F-4D97-AF65-F5344CB8AC3E}">
        <p14:creationId xmlns:p14="http://schemas.microsoft.com/office/powerpoint/2010/main" val="22989921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a:t>Click icon to add chart</a:t>
            </a:r>
          </a:p>
        </p:txBody>
      </p:sp>
    </p:spTree>
    <p:extLst>
      <p:ext uri="{BB962C8B-B14F-4D97-AF65-F5344CB8AC3E}">
        <p14:creationId xmlns:p14="http://schemas.microsoft.com/office/powerpoint/2010/main" val="13102427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br>
              <a:rPr lang="uk-UA" dirty="0"/>
            </a:br>
            <a:r>
              <a:rPr lang="en-US" dirty="0"/>
              <a:t>TO</a:t>
            </a:r>
            <a:r>
              <a:rPr lang="uk-UA" dirty="0"/>
              <a:t> </a:t>
            </a:r>
            <a:r>
              <a:rPr lang="en-US" dirty="0"/>
              <a:t>BE</a:t>
            </a:r>
            <a:r>
              <a:rPr lang="uk-UA" dirty="0"/>
              <a:t> </a:t>
            </a:r>
            <a:r>
              <a:rPr lang="en-US" dirty="0"/>
              <a:t>CAPI</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5707514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9664868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546376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19777268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60443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26677534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078818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56236396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9862825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a:t>Click icon to add picture</a:t>
            </a:r>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337679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a:t>Click icon to add picture</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273960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020258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a:t>
            </a:r>
            <a:r>
              <a:rPr lang="uk-UA" dirty="0"/>
              <a:t> С</a:t>
            </a:r>
            <a:r>
              <a:rPr lang="en-US" dirty="0"/>
              <a:t>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a:t>Click icon to add picture</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a:t>Click icon to add chart</a:t>
            </a:r>
          </a:p>
        </p:txBody>
      </p:sp>
    </p:spTree>
    <p:extLst>
      <p:ext uri="{BB962C8B-B14F-4D97-AF65-F5344CB8AC3E}">
        <p14:creationId xmlns:p14="http://schemas.microsoft.com/office/powerpoint/2010/main" val="16854359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a:t>Click icon to add chart</a:t>
            </a:r>
          </a:p>
        </p:txBody>
      </p:sp>
    </p:spTree>
    <p:extLst>
      <p:ext uri="{BB962C8B-B14F-4D97-AF65-F5344CB8AC3E}">
        <p14:creationId xmlns:p14="http://schemas.microsoft.com/office/powerpoint/2010/main" val="4022539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718938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770168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4196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86897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br>
              <a:rPr lang="uk-UA" dirty="0"/>
            </a:br>
            <a:r>
              <a:rPr lang="en-US" dirty="0"/>
              <a:t>BE CAPITA</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7487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Tree>
    <p:extLst>
      <p:ext uri="{BB962C8B-B14F-4D97-AF65-F5344CB8AC3E}">
        <p14:creationId xmlns:p14="http://schemas.microsoft.com/office/powerpoint/2010/main" val="1128689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a:t>Click icon to add picture</a:t>
            </a:r>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84278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2.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6"/>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7" Type="http://schemas.openxmlformats.org/officeDocument/2006/relationships/image" Target="../media/image13.sv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martinfowler.com/articles/serverless.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svg"/></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8.tiff"/><Relationship Id="rId4" Type="http://schemas.openxmlformats.org/officeDocument/2006/relationships/image" Target="../media/image27.tiff"/></Relationships>
</file>

<file path=ppt/slides/_rels/slide2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8.tiff"/><Relationship Id="rId4" Type="http://schemas.openxmlformats.org/officeDocument/2006/relationships/image" Target="../media/image27.tiff"/></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1.sv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8.svg"/></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0.sv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2.sv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4.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8.tiff"/></Relationships>
</file>

<file path=ppt/slides/_rels/slide41.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49.tiff"/><Relationship Id="rId7" Type="http://schemas.openxmlformats.org/officeDocument/2006/relationships/image" Target="../media/image53.tiff"/><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52.tiff"/><Relationship Id="rId5" Type="http://schemas.openxmlformats.org/officeDocument/2006/relationships/image" Target="../media/image51.svg"/><Relationship Id="rId10" Type="http://schemas.openxmlformats.org/officeDocument/2006/relationships/image" Target="../media/image27.tiff"/><Relationship Id="rId4" Type="http://schemas.openxmlformats.org/officeDocument/2006/relationships/image" Target="../media/image50.png"/><Relationship Id="rId9" Type="http://schemas.openxmlformats.org/officeDocument/2006/relationships/image" Target="../media/image26.tiff"/></Relationships>
</file>

<file path=ppt/slides/_rels/slide4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57.tiff"/><Relationship Id="rId4" Type="http://schemas.openxmlformats.org/officeDocument/2006/relationships/image" Target="../media/image56.sv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60.sv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69.tiff"/><Relationship Id="rId3" Type="http://schemas.openxmlformats.org/officeDocument/2006/relationships/image" Target="../media/image64.png"/><Relationship Id="rId7" Type="http://schemas.openxmlformats.org/officeDocument/2006/relationships/image" Target="../media/image68.tiff"/><Relationship Id="rId12" Type="http://schemas.openxmlformats.org/officeDocument/2006/relationships/image" Target="../media/image73.tiff"/><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67.tiff"/><Relationship Id="rId11" Type="http://schemas.openxmlformats.org/officeDocument/2006/relationships/image" Target="../media/image72.tiff"/><Relationship Id="rId5" Type="http://schemas.openxmlformats.org/officeDocument/2006/relationships/image" Target="../media/image66.tiff"/><Relationship Id="rId10" Type="http://schemas.openxmlformats.org/officeDocument/2006/relationships/image" Target="../media/image71.tiff"/><Relationship Id="rId4" Type="http://schemas.openxmlformats.org/officeDocument/2006/relationships/image" Target="../media/image65.svg"/><Relationship Id="rId9" Type="http://schemas.openxmlformats.org/officeDocument/2006/relationships/image" Target="../media/image70.tif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readwrite.com/2012/10/15/why-the-future-of-software-and-apps-is-serverles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68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4D17-C834-6344-9EC5-D210B1B0C764}"/>
              </a:ext>
            </a:extLst>
          </p:cNvPr>
          <p:cNvSpPr>
            <a:spLocks noGrp="1"/>
          </p:cNvSpPr>
          <p:nvPr>
            <p:ph type="title"/>
          </p:nvPr>
        </p:nvSpPr>
        <p:spPr/>
        <p:txBody>
          <a:bodyPr/>
          <a:lstStyle/>
          <a:p>
            <a:r>
              <a:rPr lang="en-US" dirty="0"/>
              <a:t>IS IT FUNCTIONS?</a:t>
            </a:r>
          </a:p>
        </p:txBody>
      </p:sp>
      <p:sp>
        <p:nvSpPr>
          <p:cNvPr id="3" name="Text Placeholder 2">
            <a:extLst>
              <a:ext uri="{FF2B5EF4-FFF2-40B4-BE49-F238E27FC236}">
                <a16:creationId xmlns:a16="http://schemas.microsoft.com/office/drawing/2014/main" id="{40CC7E67-F060-0847-91C7-4D9CFD8308A1}"/>
              </a:ext>
            </a:extLst>
          </p:cNvPr>
          <p:cNvSpPr>
            <a:spLocks noGrp="1"/>
          </p:cNvSpPr>
          <p:nvPr>
            <p:ph type="body" sz="quarter" idx="10"/>
          </p:nvPr>
        </p:nvSpPr>
        <p:spPr>
          <a:xfrm>
            <a:off x="685800" y="2057399"/>
            <a:ext cx="10820400" cy="3694043"/>
          </a:xfrm>
        </p:spPr>
        <p:txBody>
          <a:bodyPr/>
          <a:lstStyle/>
          <a:p>
            <a:r>
              <a:rPr lang="en-US" dirty="0"/>
              <a:t>Historically, was used to describe two overlapping areas:</a:t>
            </a:r>
          </a:p>
          <a:p>
            <a:pPr marL="342900" indent="-342900">
              <a:buFont typeface="Arial" panose="020B0604020202020204" pitchFamily="34" charset="0"/>
              <a:buChar char="•"/>
            </a:pPr>
            <a:r>
              <a:rPr lang="en-US" dirty="0"/>
              <a:t>Backend as a Service (BaaS)</a:t>
            </a:r>
          </a:p>
          <a:p>
            <a:pPr marL="342900" indent="-342900">
              <a:buFont typeface="Arial" panose="020B0604020202020204" pitchFamily="34" charset="0"/>
              <a:buChar char="•"/>
            </a:pPr>
            <a:r>
              <a:rPr lang="en-US" dirty="0"/>
              <a:t>Functions as a Service (FaaS)</a:t>
            </a:r>
          </a:p>
          <a:p>
            <a:endParaRPr lang="en-US" dirty="0"/>
          </a:p>
          <a:p>
            <a:r>
              <a:rPr lang="en-US" dirty="0"/>
              <a:t>It can also include:</a:t>
            </a:r>
          </a:p>
          <a:p>
            <a:pPr marL="342900" indent="-342900">
              <a:buFont typeface="Arial" panose="020B0604020202020204" pitchFamily="34" charset="0"/>
              <a:buChar char="•"/>
            </a:pPr>
            <a:r>
              <a:rPr lang="en-US" dirty="0"/>
              <a:t>Storage</a:t>
            </a:r>
          </a:p>
          <a:p>
            <a:pPr marL="342900" indent="-342900">
              <a:buFont typeface="Arial" panose="020B0604020202020204" pitchFamily="34" charset="0"/>
              <a:buChar char="•"/>
            </a:pPr>
            <a:r>
              <a:rPr lang="en-US" dirty="0"/>
              <a:t>Messaging</a:t>
            </a:r>
          </a:p>
          <a:p>
            <a:pPr marL="342900" indent="-342900">
              <a:buFont typeface="Arial" panose="020B0604020202020204" pitchFamily="34" charset="0"/>
              <a:buChar char="•"/>
            </a:pPr>
            <a:r>
              <a:rPr lang="en-US" dirty="0"/>
              <a:t>Application services</a:t>
            </a:r>
          </a:p>
        </p:txBody>
      </p:sp>
      <p:sp>
        <p:nvSpPr>
          <p:cNvPr id="4" name="TextBox 3">
            <a:extLst>
              <a:ext uri="{FF2B5EF4-FFF2-40B4-BE49-F238E27FC236}">
                <a16:creationId xmlns:a16="http://schemas.microsoft.com/office/drawing/2014/main" id="{1224C437-1F49-0341-9A60-5BDC5E9EE979}"/>
              </a:ext>
            </a:extLst>
          </p:cNvPr>
          <p:cNvSpPr txBox="1"/>
          <p:nvPr/>
        </p:nvSpPr>
        <p:spPr>
          <a:xfrm>
            <a:off x="685800" y="6067908"/>
            <a:ext cx="3759200" cy="369332"/>
          </a:xfrm>
          <a:prstGeom prst="rect">
            <a:avLst/>
          </a:prstGeom>
          <a:noFill/>
        </p:spPr>
        <p:txBody>
          <a:bodyPr wrap="square" rtlCol="0">
            <a:spAutoFit/>
          </a:bodyPr>
          <a:lstStyle/>
          <a:p>
            <a:r>
              <a:rPr lang="en-US" dirty="0"/>
              <a:t>* it is functions and much more!</a:t>
            </a:r>
          </a:p>
        </p:txBody>
      </p:sp>
      <p:cxnSp>
        <p:nvCxnSpPr>
          <p:cNvPr id="6" name="Straight Connector 5">
            <a:extLst>
              <a:ext uri="{FF2B5EF4-FFF2-40B4-BE49-F238E27FC236}">
                <a16:creationId xmlns:a16="http://schemas.microsoft.com/office/drawing/2014/main" id="{2979E8C3-FCD5-054D-8B8B-AD1C3F1109BA}"/>
              </a:ext>
            </a:extLst>
          </p:cNvPr>
          <p:cNvCxnSpPr/>
          <p:nvPr/>
        </p:nvCxnSpPr>
        <p:spPr>
          <a:xfrm>
            <a:off x="685800" y="6045200"/>
            <a:ext cx="3759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812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4D17-C834-6344-9EC5-D210B1B0C764}"/>
              </a:ext>
            </a:extLst>
          </p:cNvPr>
          <p:cNvSpPr>
            <a:spLocks noGrp="1"/>
          </p:cNvSpPr>
          <p:nvPr>
            <p:ph type="title"/>
          </p:nvPr>
        </p:nvSpPr>
        <p:spPr/>
        <p:txBody>
          <a:bodyPr/>
          <a:lstStyle/>
          <a:p>
            <a:r>
              <a:rPr lang="en-US" dirty="0"/>
              <a:t>BACKEND AS A SERVICE</a:t>
            </a:r>
          </a:p>
        </p:txBody>
      </p:sp>
      <p:sp>
        <p:nvSpPr>
          <p:cNvPr id="3" name="Text Placeholder 2">
            <a:extLst>
              <a:ext uri="{FF2B5EF4-FFF2-40B4-BE49-F238E27FC236}">
                <a16:creationId xmlns:a16="http://schemas.microsoft.com/office/drawing/2014/main" id="{40CC7E67-F060-0847-91C7-4D9CFD8308A1}"/>
              </a:ext>
            </a:extLst>
          </p:cNvPr>
          <p:cNvSpPr>
            <a:spLocks noGrp="1"/>
          </p:cNvSpPr>
          <p:nvPr>
            <p:ph type="body" sz="quarter" idx="10"/>
          </p:nvPr>
        </p:nvSpPr>
        <p:spPr>
          <a:xfrm>
            <a:off x="685800" y="1760400"/>
            <a:ext cx="10820400" cy="3990375"/>
          </a:xfrm>
        </p:spPr>
        <p:txBody>
          <a:bodyPr/>
          <a:lstStyle/>
          <a:p>
            <a:r>
              <a:rPr lang="en-US" b="1" dirty="0"/>
              <a:t>BaaS </a:t>
            </a:r>
            <a:endParaRPr lang="en-US" dirty="0"/>
          </a:p>
          <a:p>
            <a:r>
              <a:rPr lang="en-US" dirty="0"/>
              <a:t>A cloud service model in which web and mobile applications significantly or fully rely on storage and application services managed and provided by vendor.</a:t>
            </a:r>
          </a:p>
          <a:p>
            <a:endParaRPr lang="en-US" dirty="0"/>
          </a:p>
          <a:p>
            <a:r>
              <a:rPr lang="en-US" b="1" dirty="0"/>
              <a:t>You write reach client – vendor provides and manages backend</a:t>
            </a:r>
            <a:r>
              <a:rPr lang="en-US" dirty="0"/>
              <a:t>.</a:t>
            </a:r>
          </a:p>
          <a:p>
            <a:endParaRPr lang="en-US" dirty="0"/>
          </a:p>
          <a:p>
            <a:r>
              <a:rPr lang="en-US" dirty="0"/>
              <a:t>Backend means:</a:t>
            </a:r>
          </a:p>
          <a:p>
            <a:pPr marL="342900" indent="-342900">
              <a:buFont typeface="Arial" panose="020B0604020202020204" pitchFamily="34" charset="0"/>
              <a:buChar char="•"/>
            </a:pPr>
            <a:r>
              <a:rPr lang="en-US" dirty="0"/>
              <a:t>database and storage</a:t>
            </a:r>
          </a:p>
          <a:p>
            <a:pPr marL="342900" indent="-342900">
              <a:buFont typeface="Arial" panose="020B0604020202020204" pitchFamily="34" charset="0"/>
              <a:buChar char="•"/>
            </a:pPr>
            <a:r>
              <a:rPr lang="en-US" dirty="0"/>
              <a:t>user authentication</a:t>
            </a:r>
          </a:p>
          <a:p>
            <a:pPr marL="342900" indent="-342900">
              <a:buFont typeface="Arial" panose="020B0604020202020204" pitchFamily="34" charset="0"/>
              <a:buChar char="•"/>
            </a:pPr>
            <a:r>
              <a:rPr lang="en-US" dirty="0"/>
              <a:t>push notifications</a:t>
            </a:r>
          </a:p>
          <a:p>
            <a:pPr marL="342900" indent="-342900">
              <a:buFont typeface="Arial" panose="020B0604020202020204" pitchFamily="34" charset="0"/>
              <a:buChar char="•"/>
            </a:pPr>
            <a:r>
              <a:rPr lang="en-US" dirty="0"/>
              <a:t>remote update</a:t>
            </a:r>
          </a:p>
          <a:p>
            <a:endParaRPr lang="en-US" dirty="0"/>
          </a:p>
          <a:p>
            <a:endParaRPr lang="en-US" dirty="0"/>
          </a:p>
        </p:txBody>
      </p:sp>
      <p:pic>
        <p:nvPicPr>
          <p:cNvPr id="6" name="Picture 5">
            <a:extLst>
              <a:ext uri="{FF2B5EF4-FFF2-40B4-BE49-F238E27FC236}">
                <a16:creationId xmlns:a16="http://schemas.microsoft.com/office/drawing/2014/main" id="{39EECADB-99E5-9848-A91A-6A03AC47B686}"/>
              </a:ext>
            </a:extLst>
          </p:cNvPr>
          <p:cNvPicPr>
            <a:picLocks noChangeAspect="1"/>
          </p:cNvPicPr>
          <p:nvPr/>
        </p:nvPicPr>
        <p:blipFill>
          <a:blip r:embed="rId3"/>
          <a:stretch>
            <a:fillRect/>
          </a:stretch>
        </p:blipFill>
        <p:spPr>
          <a:xfrm>
            <a:off x="4115569" y="3949700"/>
            <a:ext cx="5972850" cy="2053167"/>
          </a:xfrm>
          <a:prstGeom prst="rect">
            <a:avLst/>
          </a:prstGeom>
        </p:spPr>
      </p:pic>
    </p:spTree>
    <p:extLst>
      <p:ext uri="{BB962C8B-B14F-4D97-AF65-F5344CB8AC3E}">
        <p14:creationId xmlns:p14="http://schemas.microsoft.com/office/powerpoint/2010/main" val="2793972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4D17-C834-6344-9EC5-D210B1B0C764}"/>
              </a:ext>
            </a:extLst>
          </p:cNvPr>
          <p:cNvSpPr>
            <a:spLocks noGrp="1"/>
          </p:cNvSpPr>
          <p:nvPr>
            <p:ph type="title"/>
          </p:nvPr>
        </p:nvSpPr>
        <p:spPr/>
        <p:txBody>
          <a:bodyPr/>
          <a:lstStyle/>
          <a:p>
            <a:r>
              <a:rPr lang="en-US" dirty="0"/>
              <a:t>FUNCTIONS AS A SERVICE</a:t>
            </a:r>
          </a:p>
        </p:txBody>
      </p:sp>
      <p:sp>
        <p:nvSpPr>
          <p:cNvPr id="3" name="Text Placeholder 2">
            <a:extLst>
              <a:ext uri="{FF2B5EF4-FFF2-40B4-BE49-F238E27FC236}">
                <a16:creationId xmlns:a16="http://schemas.microsoft.com/office/drawing/2014/main" id="{40CC7E67-F060-0847-91C7-4D9CFD8308A1}"/>
              </a:ext>
            </a:extLst>
          </p:cNvPr>
          <p:cNvSpPr>
            <a:spLocks noGrp="1"/>
          </p:cNvSpPr>
          <p:nvPr>
            <p:ph type="body" sz="quarter" idx="10"/>
          </p:nvPr>
        </p:nvSpPr>
        <p:spPr>
          <a:xfrm>
            <a:off x="685800" y="1760400"/>
            <a:ext cx="10820400" cy="3429000"/>
          </a:xfrm>
        </p:spPr>
        <p:txBody>
          <a:bodyPr/>
          <a:lstStyle/>
          <a:p>
            <a:r>
              <a:rPr lang="en-US" b="1" dirty="0"/>
              <a:t>FaaS</a:t>
            </a:r>
          </a:p>
          <a:p>
            <a:r>
              <a:rPr lang="en-US" dirty="0"/>
              <a:t>A cloud service model in which application logic is run in stateless compute containers fully managed by vendor.</a:t>
            </a:r>
          </a:p>
          <a:p>
            <a:endParaRPr lang="en-US" dirty="0"/>
          </a:p>
          <a:p>
            <a:r>
              <a:rPr lang="en-US" b="1" dirty="0"/>
              <a:t>You write backend code, vendor manages and executes it</a:t>
            </a:r>
            <a:r>
              <a:rPr lang="en-US" dirty="0"/>
              <a:t>.</a:t>
            </a:r>
          </a:p>
          <a:p>
            <a:endParaRPr lang="en-US" dirty="0"/>
          </a:p>
          <a:p>
            <a:r>
              <a:rPr lang="en-US" dirty="0"/>
              <a:t>No management of your own server systems or long-lived server applications required.</a:t>
            </a:r>
          </a:p>
          <a:p>
            <a:endParaRPr lang="en-US" dirty="0"/>
          </a:p>
        </p:txBody>
      </p:sp>
      <p:pic>
        <p:nvPicPr>
          <p:cNvPr id="7" name="Picture 6">
            <a:extLst>
              <a:ext uri="{FF2B5EF4-FFF2-40B4-BE49-F238E27FC236}">
                <a16:creationId xmlns:a16="http://schemas.microsoft.com/office/drawing/2014/main" id="{E1349F99-C5B1-724C-8D15-997EABD33CA9}"/>
              </a:ext>
            </a:extLst>
          </p:cNvPr>
          <p:cNvPicPr>
            <a:picLocks noChangeAspect="1"/>
          </p:cNvPicPr>
          <p:nvPr/>
        </p:nvPicPr>
        <p:blipFill>
          <a:blip r:embed="rId3"/>
          <a:stretch>
            <a:fillRect/>
          </a:stretch>
        </p:blipFill>
        <p:spPr>
          <a:xfrm>
            <a:off x="6369994" y="4885267"/>
            <a:ext cx="1261533" cy="1261533"/>
          </a:xfrm>
          <a:prstGeom prst="rect">
            <a:avLst/>
          </a:prstGeom>
        </p:spPr>
      </p:pic>
      <p:pic>
        <p:nvPicPr>
          <p:cNvPr id="11" name="Graphic 10">
            <a:extLst>
              <a:ext uri="{FF2B5EF4-FFF2-40B4-BE49-F238E27FC236}">
                <a16:creationId xmlns:a16="http://schemas.microsoft.com/office/drawing/2014/main" id="{E8FED308-3351-1A46-8AFF-01FEFC43E1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72200" y="4885267"/>
            <a:ext cx="1260000" cy="1260000"/>
          </a:xfrm>
          <a:prstGeom prst="rect">
            <a:avLst/>
          </a:prstGeom>
        </p:spPr>
      </p:pic>
      <p:pic>
        <p:nvPicPr>
          <p:cNvPr id="13" name="Graphic 12">
            <a:extLst>
              <a:ext uri="{FF2B5EF4-FFF2-40B4-BE49-F238E27FC236}">
                <a16:creationId xmlns:a16="http://schemas.microsoft.com/office/drawing/2014/main" id="{FFDD873F-5C07-3845-8E50-E4039F5F4C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74406" y="4885267"/>
            <a:ext cx="1260000" cy="1260000"/>
          </a:xfrm>
          <a:prstGeom prst="rect">
            <a:avLst/>
          </a:prstGeom>
        </p:spPr>
      </p:pic>
    </p:spTree>
    <p:extLst>
      <p:ext uri="{BB962C8B-B14F-4D97-AF65-F5344CB8AC3E}">
        <p14:creationId xmlns:p14="http://schemas.microsoft.com/office/powerpoint/2010/main" val="1893226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4D17-C834-6344-9EC5-D210B1B0C764}"/>
              </a:ext>
            </a:extLst>
          </p:cNvPr>
          <p:cNvSpPr>
            <a:spLocks noGrp="1"/>
          </p:cNvSpPr>
          <p:nvPr>
            <p:ph type="title"/>
          </p:nvPr>
        </p:nvSpPr>
        <p:spPr/>
        <p:txBody>
          <a:bodyPr/>
          <a:lstStyle/>
          <a:p>
            <a:r>
              <a:rPr lang="en-US" dirty="0"/>
              <a:t>SERVERLESS NOW</a:t>
            </a:r>
          </a:p>
        </p:txBody>
      </p:sp>
      <p:sp>
        <p:nvSpPr>
          <p:cNvPr id="3" name="Text Placeholder 2">
            <a:extLst>
              <a:ext uri="{FF2B5EF4-FFF2-40B4-BE49-F238E27FC236}">
                <a16:creationId xmlns:a16="http://schemas.microsoft.com/office/drawing/2014/main" id="{40CC7E67-F060-0847-91C7-4D9CFD8308A1}"/>
              </a:ext>
            </a:extLst>
          </p:cNvPr>
          <p:cNvSpPr>
            <a:spLocks noGrp="1"/>
          </p:cNvSpPr>
          <p:nvPr>
            <p:ph type="body" sz="quarter" idx="10"/>
          </p:nvPr>
        </p:nvSpPr>
        <p:spPr>
          <a:xfrm>
            <a:off x="685800" y="1760400"/>
            <a:ext cx="10820400" cy="3694043"/>
          </a:xfrm>
        </p:spPr>
        <p:txBody>
          <a:bodyPr/>
          <a:lstStyle/>
          <a:p>
            <a:r>
              <a:rPr lang="en-US" sz="2800" dirty="0"/>
              <a:t>Currently, serverless architecture is usually </a:t>
            </a:r>
          </a:p>
          <a:p>
            <a:pPr marL="342900" indent="-342900">
              <a:buFont typeface="Arial" panose="020B0604020202020204" pitchFamily="34" charset="0"/>
              <a:buChar char="•"/>
            </a:pPr>
            <a:r>
              <a:rPr lang="en-US" sz="2800" dirty="0"/>
              <a:t>based on FaaS</a:t>
            </a:r>
          </a:p>
          <a:p>
            <a:pPr marL="342900" indent="-342900">
              <a:buFont typeface="Arial" panose="020B0604020202020204" pitchFamily="34" charset="0"/>
              <a:buChar char="•"/>
            </a:pPr>
            <a:r>
              <a:rPr lang="en-US" sz="2800" dirty="0"/>
              <a:t>event-driven</a:t>
            </a:r>
          </a:p>
          <a:p>
            <a:pPr marL="342900" indent="-342900">
              <a:buFont typeface="Arial" panose="020B0604020202020204" pitchFamily="34" charset="0"/>
              <a:buChar char="•"/>
            </a:pPr>
            <a:r>
              <a:rPr lang="en-US" sz="2800" dirty="0"/>
              <a:t>combined with storage, messaging and application services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r>
              <a:rPr lang="en-US" sz="2800" dirty="0"/>
              <a:t>But how define serverless?</a:t>
            </a:r>
          </a:p>
        </p:txBody>
      </p:sp>
      <p:pic>
        <p:nvPicPr>
          <p:cNvPr id="5" name="Picture 4">
            <a:extLst>
              <a:ext uri="{FF2B5EF4-FFF2-40B4-BE49-F238E27FC236}">
                <a16:creationId xmlns:a16="http://schemas.microsoft.com/office/drawing/2014/main" id="{26CEB990-17E0-D443-A326-D1191BA51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495838" y="3961691"/>
            <a:ext cx="2248488" cy="2985503"/>
          </a:xfrm>
          <a:prstGeom prst="rect">
            <a:avLst/>
          </a:prstGeom>
        </p:spPr>
      </p:pic>
    </p:spTree>
    <p:extLst>
      <p:ext uri="{BB962C8B-B14F-4D97-AF65-F5344CB8AC3E}">
        <p14:creationId xmlns:p14="http://schemas.microsoft.com/office/powerpoint/2010/main" val="2787994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4D17-C834-6344-9EC5-D210B1B0C764}"/>
              </a:ext>
            </a:extLst>
          </p:cNvPr>
          <p:cNvSpPr>
            <a:spLocks noGrp="1"/>
          </p:cNvSpPr>
          <p:nvPr>
            <p:ph type="title"/>
          </p:nvPr>
        </p:nvSpPr>
        <p:spPr/>
        <p:txBody>
          <a:bodyPr/>
          <a:lstStyle/>
          <a:p>
            <a:r>
              <a:rPr lang="en-US" dirty="0"/>
              <a:t>SERVERLESS TRAITS</a:t>
            </a:r>
          </a:p>
        </p:txBody>
      </p:sp>
      <p:sp>
        <p:nvSpPr>
          <p:cNvPr id="3" name="Text Placeholder 2">
            <a:extLst>
              <a:ext uri="{FF2B5EF4-FFF2-40B4-BE49-F238E27FC236}">
                <a16:creationId xmlns:a16="http://schemas.microsoft.com/office/drawing/2014/main" id="{40CC7E67-F060-0847-91C7-4D9CFD8308A1}"/>
              </a:ext>
            </a:extLst>
          </p:cNvPr>
          <p:cNvSpPr>
            <a:spLocks noGrp="1"/>
          </p:cNvSpPr>
          <p:nvPr>
            <p:ph type="body" sz="quarter" idx="10"/>
          </p:nvPr>
        </p:nvSpPr>
        <p:spPr>
          <a:xfrm>
            <a:off x="685800" y="1760400"/>
            <a:ext cx="10820400" cy="3429000"/>
          </a:xfrm>
        </p:spPr>
        <p:txBody>
          <a:bodyPr/>
          <a:lstStyle/>
          <a:p>
            <a:pPr marL="457200" indent="-457200">
              <a:buFont typeface="+mj-lt"/>
              <a:buAutoNum type="arabicPeriod"/>
            </a:pPr>
            <a:r>
              <a:rPr lang="en-US" sz="2800" dirty="0"/>
              <a:t>Requires no management of server hosts or server processes</a:t>
            </a:r>
          </a:p>
          <a:p>
            <a:pPr marL="457200" indent="-457200">
              <a:buFont typeface="+mj-lt"/>
              <a:buAutoNum type="arabicPeriod"/>
            </a:pPr>
            <a:r>
              <a:rPr lang="en-US" sz="2800" dirty="0"/>
              <a:t>Auto-scales and auto-provisions, based on load</a:t>
            </a:r>
          </a:p>
          <a:p>
            <a:pPr marL="457200" indent="-457200">
              <a:buFont typeface="+mj-lt"/>
              <a:buAutoNum type="arabicPeriod"/>
            </a:pPr>
            <a:r>
              <a:rPr lang="en-US" sz="2800" dirty="0"/>
              <a:t>Cost based on actual usage</a:t>
            </a:r>
          </a:p>
          <a:p>
            <a:pPr marL="457200" indent="-457200">
              <a:buFont typeface="+mj-lt"/>
              <a:buAutoNum type="arabicPeriod"/>
            </a:pPr>
            <a:r>
              <a:rPr lang="en-US" sz="2800" dirty="0"/>
              <a:t>Performance is defined in terms other than host size/count</a:t>
            </a:r>
          </a:p>
          <a:p>
            <a:pPr marL="457200" indent="-457200">
              <a:buFont typeface="+mj-lt"/>
              <a:buAutoNum type="arabicPeriod"/>
            </a:pPr>
            <a:r>
              <a:rPr lang="en-US" sz="2800" dirty="0"/>
              <a:t>Has implicit high availability</a:t>
            </a:r>
          </a:p>
        </p:txBody>
      </p:sp>
      <p:sp>
        <p:nvSpPr>
          <p:cNvPr id="4" name="TextBox 3">
            <a:extLst>
              <a:ext uri="{FF2B5EF4-FFF2-40B4-BE49-F238E27FC236}">
                <a16:creationId xmlns:a16="http://schemas.microsoft.com/office/drawing/2014/main" id="{A06A46BC-A81D-0A42-AFFE-EF926D464557}"/>
              </a:ext>
            </a:extLst>
          </p:cNvPr>
          <p:cNvSpPr txBox="1"/>
          <p:nvPr/>
        </p:nvSpPr>
        <p:spPr>
          <a:xfrm>
            <a:off x="685800" y="5943600"/>
            <a:ext cx="6478120" cy="646331"/>
          </a:xfrm>
          <a:prstGeom prst="rect">
            <a:avLst/>
          </a:prstGeom>
          <a:noFill/>
        </p:spPr>
        <p:txBody>
          <a:bodyPr wrap="none" rtlCol="0">
            <a:spAutoFit/>
          </a:bodyPr>
          <a:lstStyle/>
          <a:p>
            <a:r>
              <a:rPr lang="en-US" dirty="0"/>
              <a:t>By Mike Roberts: </a:t>
            </a:r>
            <a:r>
              <a:rPr lang="pl-PL" dirty="0">
                <a:hlinkClick r:id="rId3"/>
              </a:rPr>
              <a:t>https://martinfowler.com/articles/serverless.html</a:t>
            </a:r>
            <a:endParaRPr lang="en-US" dirty="0"/>
          </a:p>
          <a:p>
            <a:endParaRPr lang="en-US" dirty="0"/>
          </a:p>
        </p:txBody>
      </p:sp>
    </p:spTree>
    <p:extLst>
      <p:ext uri="{BB962C8B-B14F-4D97-AF65-F5344CB8AC3E}">
        <p14:creationId xmlns:p14="http://schemas.microsoft.com/office/powerpoint/2010/main" val="196085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56619-0939-F84F-9E22-443F51C33F84}"/>
              </a:ext>
            </a:extLst>
          </p:cNvPr>
          <p:cNvSpPr>
            <a:spLocks noGrp="1"/>
          </p:cNvSpPr>
          <p:nvPr>
            <p:ph type="title"/>
          </p:nvPr>
        </p:nvSpPr>
        <p:spPr/>
        <p:txBody>
          <a:bodyPr anchor="ctr"/>
          <a:lstStyle/>
          <a:p>
            <a:pPr algn="ctr"/>
            <a:r>
              <a:rPr lang="en-US" sz="6000" dirty="0"/>
              <a:t>BENEFITS</a:t>
            </a:r>
          </a:p>
        </p:txBody>
      </p:sp>
      <p:pic>
        <p:nvPicPr>
          <p:cNvPr id="4" name="Picture 3">
            <a:extLst>
              <a:ext uri="{FF2B5EF4-FFF2-40B4-BE49-F238E27FC236}">
                <a16:creationId xmlns:a16="http://schemas.microsoft.com/office/drawing/2014/main" id="{2473B4AA-C84C-064F-9008-81C6CFB7B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77389"/>
            <a:ext cx="4920917" cy="3280611"/>
          </a:xfrm>
          <a:prstGeom prst="rect">
            <a:avLst/>
          </a:prstGeom>
        </p:spPr>
      </p:pic>
    </p:spTree>
    <p:extLst>
      <p:ext uri="{BB962C8B-B14F-4D97-AF65-F5344CB8AC3E}">
        <p14:creationId xmlns:p14="http://schemas.microsoft.com/office/powerpoint/2010/main" val="3154981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EEBD88F1-00EC-F949-9C10-928589F1962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8467" y="1866556"/>
            <a:ext cx="10795066" cy="3124887"/>
          </a:xfrm>
          <a:prstGeom prst="rect">
            <a:avLst/>
          </a:prstGeom>
        </p:spPr>
      </p:pic>
      <p:sp>
        <p:nvSpPr>
          <p:cNvPr id="2" name="Title 1">
            <a:extLst>
              <a:ext uri="{FF2B5EF4-FFF2-40B4-BE49-F238E27FC236}">
                <a16:creationId xmlns:a16="http://schemas.microsoft.com/office/drawing/2014/main" id="{066190B2-1247-CB4B-9C19-5609B0EBBFF9}"/>
              </a:ext>
            </a:extLst>
          </p:cNvPr>
          <p:cNvSpPr>
            <a:spLocks noGrp="1"/>
          </p:cNvSpPr>
          <p:nvPr>
            <p:ph type="title"/>
          </p:nvPr>
        </p:nvSpPr>
        <p:spPr/>
        <p:txBody>
          <a:bodyPr/>
          <a:lstStyle/>
          <a:p>
            <a:r>
              <a:rPr lang="en-US" dirty="0"/>
              <a:t>LESS OPERATIONS AND MAINTENANCE</a:t>
            </a:r>
          </a:p>
        </p:txBody>
      </p:sp>
      <p:pic>
        <p:nvPicPr>
          <p:cNvPr id="7" name="Graphic 6">
            <a:extLst>
              <a:ext uri="{FF2B5EF4-FFF2-40B4-BE49-F238E27FC236}">
                <a16:creationId xmlns:a16="http://schemas.microsoft.com/office/drawing/2014/main" id="{EED896B9-42F2-A141-BA82-34B5D0308C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01912" y="5486399"/>
            <a:ext cx="1788175" cy="439948"/>
          </a:xfrm>
          <a:prstGeom prst="rect">
            <a:avLst/>
          </a:prstGeom>
        </p:spPr>
      </p:pic>
      <p:sp>
        <p:nvSpPr>
          <p:cNvPr id="3" name="Rectangle 2">
            <a:extLst>
              <a:ext uri="{FF2B5EF4-FFF2-40B4-BE49-F238E27FC236}">
                <a16:creationId xmlns:a16="http://schemas.microsoft.com/office/drawing/2014/main" id="{CA0DD238-A29A-794C-8524-238F34C138DE}"/>
              </a:ext>
            </a:extLst>
          </p:cNvPr>
          <p:cNvSpPr/>
          <p:nvPr/>
        </p:nvSpPr>
        <p:spPr>
          <a:xfrm>
            <a:off x="698467" y="1866556"/>
            <a:ext cx="1800000" cy="3124888"/>
          </a:xfrm>
          <a:prstGeom prst="rect">
            <a:avLst/>
          </a:prstGeom>
          <a:noFill/>
          <a:ln w="25400">
            <a:solidFill>
              <a:srgbClr val="0D2C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858DCF2-AB03-9047-A639-2131BA4F654A}"/>
              </a:ext>
            </a:extLst>
          </p:cNvPr>
          <p:cNvSpPr/>
          <p:nvPr/>
        </p:nvSpPr>
        <p:spPr>
          <a:xfrm>
            <a:off x="2494867" y="1866556"/>
            <a:ext cx="1800000" cy="3124888"/>
          </a:xfrm>
          <a:prstGeom prst="rect">
            <a:avLst/>
          </a:prstGeom>
          <a:noFill/>
          <a:ln w="25400">
            <a:solidFill>
              <a:srgbClr val="0D2C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9780FC-D033-C047-8C62-91B31E9B3965}"/>
              </a:ext>
            </a:extLst>
          </p:cNvPr>
          <p:cNvSpPr/>
          <p:nvPr/>
        </p:nvSpPr>
        <p:spPr>
          <a:xfrm>
            <a:off x="4298369" y="1866900"/>
            <a:ext cx="1800000" cy="3124888"/>
          </a:xfrm>
          <a:prstGeom prst="rect">
            <a:avLst/>
          </a:prstGeom>
          <a:noFill/>
          <a:ln w="25400">
            <a:solidFill>
              <a:srgbClr val="0D2C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0603F96-E9FC-A845-B46E-869F4DAB091B}"/>
              </a:ext>
            </a:extLst>
          </p:cNvPr>
          <p:cNvSpPr/>
          <p:nvPr/>
        </p:nvSpPr>
        <p:spPr>
          <a:xfrm>
            <a:off x="6098368" y="1866556"/>
            <a:ext cx="1800000" cy="3124888"/>
          </a:xfrm>
          <a:prstGeom prst="rect">
            <a:avLst/>
          </a:prstGeom>
          <a:noFill/>
          <a:ln w="25400">
            <a:solidFill>
              <a:srgbClr val="0D2C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B7D0F9-BA10-E540-8F25-C4A24E32F7CB}"/>
              </a:ext>
            </a:extLst>
          </p:cNvPr>
          <p:cNvSpPr/>
          <p:nvPr/>
        </p:nvSpPr>
        <p:spPr>
          <a:xfrm>
            <a:off x="7894769" y="1866212"/>
            <a:ext cx="1800000" cy="3124888"/>
          </a:xfrm>
          <a:prstGeom prst="rect">
            <a:avLst/>
          </a:prstGeom>
          <a:noFill/>
          <a:ln w="25400">
            <a:solidFill>
              <a:srgbClr val="0D2C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D860EA3-2C72-0942-ABBD-8C7B85653770}"/>
              </a:ext>
            </a:extLst>
          </p:cNvPr>
          <p:cNvSpPr/>
          <p:nvPr/>
        </p:nvSpPr>
        <p:spPr>
          <a:xfrm>
            <a:off x="9693534" y="1866556"/>
            <a:ext cx="1800000" cy="3124888"/>
          </a:xfrm>
          <a:prstGeom prst="rect">
            <a:avLst/>
          </a:prstGeom>
          <a:noFill/>
          <a:ln w="25400">
            <a:solidFill>
              <a:srgbClr val="0D2C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535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6" grpId="1" animBg="1"/>
      <p:bldP spid="8" grpId="0" animBg="1"/>
      <p:bldP spid="8" grpId="1" animBg="1"/>
      <p:bldP spid="9" grpId="0" animBg="1"/>
      <p:bldP spid="9" grpId="1" animBg="1"/>
      <p:bldP spid="10" grpId="0" animBg="1"/>
      <p:bldP spid="10" grpId="1"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C8F5-DD7C-6A45-B340-6DB6DD8F0F36}"/>
              </a:ext>
            </a:extLst>
          </p:cNvPr>
          <p:cNvSpPr>
            <a:spLocks noGrp="1"/>
          </p:cNvSpPr>
          <p:nvPr>
            <p:ph type="title"/>
          </p:nvPr>
        </p:nvSpPr>
        <p:spPr>
          <a:xfrm>
            <a:off x="685800" y="685801"/>
            <a:ext cx="10820400" cy="685800"/>
          </a:xfrm>
        </p:spPr>
        <p:txBody>
          <a:bodyPr/>
          <a:lstStyle/>
          <a:p>
            <a:r>
              <a:rPr lang="en-US" dirty="0"/>
              <a:t>SERVERLESS BENEFITS</a:t>
            </a:r>
          </a:p>
        </p:txBody>
      </p:sp>
      <p:sp>
        <p:nvSpPr>
          <p:cNvPr id="7" name="Rounded Rectangle 6">
            <a:extLst>
              <a:ext uri="{FF2B5EF4-FFF2-40B4-BE49-F238E27FC236}">
                <a16:creationId xmlns:a16="http://schemas.microsoft.com/office/drawing/2014/main" id="{8C3ADB53-E85D-D444-871B-35FBABD36E2A}"/>
              </a:ext>
            </a:extLst>
          </p:cNvPr>
          <p:cNvSpPr/>
          <p:nvPr/>
        </p:nvSpPr>
        <p:spPr>
          <a:xfrm>
            <a:off x="685800" y="4673767"/>
            <a:ext cx="2325757" cy="1431234"/>
          </a:xfrm>
          <a:prstGeom prst="roundRect">
            <a:avLst/>
          </a:prstGeom>
          <a:noFill/>
          <a:ln w="25400">
            <a:solidFill>
              <a:srgbClr val="0D2C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D2C5E"/>
                </a:solidFill>
              </a:rPr>
              <a:t>Out of the box:</a:t>
            </a:r>
          </a:p>
          <a:p>
            <a:pPr marL="285750" indent="-285750">
              <a:buFont typeface="Arial" panose="020B0604020202020204" pitchFamily="34" charset="0"/>
              <a:buChar char="•"/>
            </a:pPr>
            <a:r>
              <a:rPr lang="en-US" dirty="0">
                <a:solidFill>
                  <a:srgbClr val="0D2C5E"/>
                </a:solidFill>
              </a:rPr>
              <a:t>High Availability</a:t>
            </a:r>
          </a:p>
          <a:p>
            <a:pPr marL="285750" indent="-285750">
              <a:buFont typeface="Arial" panose="020B0604020202020204" pitchFamily="34" charset="0"/>
              <a:buChar char="•"/>
            </a:pPr>
            <a:r>
              <a:rPr lang="en-US" dirty="0">
                <a:solidFill>
                  <a:srgbClr val="0D2C5E"/>
                </a:solidFill>
              </a:rPr>
              <a:t>Scalability</a:t>
            </a:r>
          </a:p>
          <a:p>
            <a:pPr marL="285750" indent="-285750">
              <a:buFont typeface="Arial" panose="020B0604020202020204" pitchFamily="34" charset="0"/>
              <a:buChar char="•"/>
            </a:pPr>
            <a:r>
              <a:rPr lang="en-US" dirty="0">
                <a:solidFill>
                  <a:srgbClr val="0D2C5E"/>
                </a:solidFill>
              </a:rPr>
              <a:t>Resiliency</a:t>
            </a:r>
          </a:p>
        </p:txBody>
      </p:sp>
      <p:sp>
        <p:nvSpPr>
          <p:cNvPr id="10" name="Rounded Rectangle 9">
            <a:extLst>
              <a:ext uri="{FF2B5EF4-FFF2-40B4-BE49-F238E27FC236}">
                <a16:creationId xmlns:a16="http://schemas.microsoft.com/office/drawing/2014/main" id="{AA36FA2B-887A-5643-8B78-BC560B670BCD}"/>
              </a:ext>
            </a:extLst>
          </p:cNvPr>
          <p:cNvSpPr/>
          <p:nvPr/>
        </p:nvSpPr>
        <p:spPr>
          <a:xfrm>
            <a:off x="685799" y="3438434"/>
            <a:ext cx="2325758" cy="821780"/>
          </a:xfrm>
          <a:prstGeom prst="roundRect">
            <a:avLst/>
          </a:prstGeom>
          <a:noFill/>
          <a:ln w="25400">
            <a:solidFill>
              <a:srgbClr val="0D2C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D2C5E"/>
                </a:solidFill>
              </a:rPr>
              <a:t>Use vendor’s services</a:t>
            </a:r>
          </a:p>
        </p:txBody>
      </p:sp>
      <p:sp>
        <p:nvSpPr>
          <p:cNvPr id="11" name="Rounded Rectangle 10">
            <a:extLst>
              <a:ext uri="{FF2B5EF4-FFF2-40B4-BE49-F238E27FC236}">
                <a16:creationId xmlns:a16="http://schemas.microsoft.com/office/drawing/2014/main" id="{740DD019-22B3-7E48-9F47-A95EF3F243F4}"/>
              </a:ext>
            </a:extLst>
          </p:cNvPr>
          <p:cNvSpPr/>
          <p:nvPr/>
        </p:nvSpPr>
        <p:spPr>
          <a:xfrm>
            <a:off x="4190200" y="3429000"/>
            <a:ext cx="2325758" cy="821780"/>
          </a:xfrm>
          <a:prstGeom prst="roundRect">
            <a:avLst/>
          </a:prstGeom>
          <a:noFill/>
          <a:ln w="25400">
            <a:solidFill>
              <a:srgbClr val="0D2C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D2C5E"/>
                </a:solidFill>
              </a:rPr>
              <a:t>No need to build</a:t>
            </a:r>
          </a:p>
        </p:txBody>
      </p:sp>
      <p:sp>
        <p:nvSpPr>
          <p:cNvPr id="12" name="Rounded Rectangle 11">
            <a:extLst>
              <a:ext uri="{FF2B5EF4-FFF2-40B4-BE49-F238E27FC236}">
                <a16:creationId xmlns:a16="http://schemas.microsoft.com/office/drawing/2014/main" id="{0E5F21DB-1497-E04C-8427-FA6C3BC47578}"/>
              </a:ext>
            </a:extLst>
          </p:cNvPr>
          <p:cNvSpPr/>
          <p:nvPr/>
        </p:nvSpPr>
        <p:spPr>
          <a:xfrm>
            <a:off x="7474226" y="2510204"/>
            <a:ext cx="3091070" cy="821780"/>
          </a:xfrm>
          <a:prstGeom prst="roundRect">
            <a:avLst/>
          </a:prstGeom>
          <a:noFill/>
          <a:ln w="508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rgbClr val="0D2C5E"/>
                </a:solidFill>
              </a:rPr>
              <a:t>Faster Time to Market</a:t>
            </a:r>
          </a:p>
        </p:txBody>
      </p:sp>
      <p:sp>
        <p:nvSpPr>
          <p:cNvPr id="13" name="Rounded Rectangle 12">
            <a:extLst>
              <a:ext uri="{FF2B5EF4-FFF2-40B4-BE49-F238E27FC236}">
                <a16:creationId xmlns:a16="http://schemas.microsoft.com/office/drawing/2014/main" id="{2FD74B57-C7A2-A447-832E-B822685BDCEB}"/>
              </a:ext>
            </a:extLst>
          </p:cNvPr>
          <p:cNvSpPr/>
          <p:nvPr/>
        </p:nvSpPr>
        <p:spPr>
          <a:xfrm>
            <a:off x="4195170" y="1647808"/>
            <a:ext cx="2325758" cy="821780"/>
          </a:xfrm>
          <a:prstGeom prst="roundRect">
            <a:avLst/>
          </a:prstGeom>
          <a:noFill/>
          <a:ln w="25400">
            <a:solidFill>
              <a:srgbClr val="0D2C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D2C5E"/>
                </a:solidFill>
              </a:rPr>
              <a:t>Less operations and maintenance</a:t>
            </a:r>
          </a:p>
        </p:txBody>
      </p:sp>
      <p:cxnSp>
        <p:nvCxnSpPr>
          <p:cNvPr id="15" name="Straight Arrow Connector 14">
            <a:extLst>
              <a:ext uri="{FF2B5EF4-FFF2-40B4-BE49-F238E27FC236}">
                <a16:creationId xmlns:a16="http://schemas.microsoft.com/office/drawing/2014/main" id="{0CC35C15-A72C-3F46-A8ED-12305E552AD0}"/>
              </a:ext>
            </a:extLst>
          </p:cNvPr>
          <p:cNvCxnSpPr>
            <a:cxnSpLocks/>
            <a:stCxn id="10" idx="3"/>
            <a:endCxn id="11" idx="1"/>
          </p:cNvCxnSpPr>
          <p:nvPr/>
        </p:nvCxnSpPr>
        <p:spPr>
          <a:xfrm flipV="1">
            <a:off x="3011557" y="3839890"/>
            <a:ext cx="1178643" cy="9434"/>
          </a:xfrm>
          <a:prstGeom prst="straightConnector1">
            <a:avLst/>
          </a:prstGeom>
          <a:ln w="63500">
            <a:solidFill>
              <a:srgbClr val="0D2C5E"/>
            </a:solidFill>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a:extLst>
              <a:ext uri="{FF2B5EF4-FFF2-40B4-BE49-F238E27FC236}">
                <a16:creationId xmlns:a16="http://schemas.microsoft.com/office/drawing/2014/main" id="{64FC125D-FCD5-3845-A996-03F31FFF03D0}"/>
              </a:ext>
            </a:extLst>
          </p:cNvPr>
          <p:cNvCxnSpPr>
            <a:cxnSpLocks/>
            <a:stCxn id="13" idx="3"/>
            <a:endCxn id="12" idx="0"/>
          </p:cNvCxnSpPr>
          <p:nvPr/>
        </p:nvCxnSpPr>
        <p:spPr>
          <a:xfrm>
            <a:off x="6520928" y="2058698"/>
            <a:ext cx="2498833" cy="451506"/>
          </a:xfrm>
          <a:prstGeom prst="bentConnector2">
            <a:avLst/>
          </a:prstGeom>
          <a:ln w="63500" cap="flat" cmpd="sng">
            <a:solidFill>
              <a:srgbClr val="0D2C5E"/>
            </a:solidFill>
            <a:tailEnd type="triangle"/>
          </a:ln>
        </p:spPr>
        <p:style>
          <a:lnRef idx="1">
            <a:schemeClr val="accent1"/>
          </a:lnRef>
          <a:fillRef idx="0">
            <a:schemeClr val="accent1"/>
          </a:fillRef>
          <a:effectRef idx="0">
            <a:schemeClr val="accent1"/>
          </a:effectRef>
          <a:fontRef idx="minor">
            <a:schemeClr val="tx1"/>
          </a:fontRef>
        </p:style>
      </p:cxnSp>
      <p:cxnSp>
        <p:nvCxnSpPr>
          <p:cNvPr id="62" name="Elbow Connector 61">
            <a:extLst>
              <a:ext uri="{FF2B5EF4-FFF2-40B4-BE49-F238E27FC236}">
                <a16:creationId xmlns:a16="http://schemas.microsoft.com/office/drawing/2014/main" id="{3EB8814E-D79C-1A42-BC2A-DF418FD57791}"/>
              </a:ext>
            </a:extLst>
          </p:cNvPr>
          <p:cNvCxnSpPr>
            <a:cxnSpLocks/>
            <a:stCxn id="11" idx="3"/>
            <a:endCxn id="12" idx="2"/>
          </p:cNvCxnSpPr>
          <p:nvPr/>
        </p:nvCxnSpPr>
        <p:spPr>
          <a:xfrm flipV="1">
            <a:off x="6515958" y="3331984"/>
            <a:ext cx="2503803" cy="507906"/>
          </a:xfrm>
          <a:prstGeom prst="bentConnector2">
            <a:avLst/>
          </a:prstGeom>
          <a:ln w="63500" cap="flat" cmpd="sng">
            <a:solidFill>
              <a:srgbClr val="0D2C5E"/>
            </a:solidFill>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a:extLst>
              <a:ext uri="{FF2B5EF4-FFF2-40B4-BE49-F238E27FC236}">
                <a16:creationId xmlns:a16="http://schemas.microsoft.com/office/drawing/2014/main" id="{0CA81AD2-792D-334D-92E2-0C4046F8B9C6}"/>
              </a:ext>
            </a:extLst>
          </p:cNvPr>
          <p:cNvCxnSpPr>
            <a:cxnSpLocks/>
            <a:stCxn id="7" idx="3"/>
            <a:endCxn id="11" idx="2"/>
          </p:cNvCxnSpPr>
          <p:nvPr/>
        </p:nvCxnSpPr>
        <p:spPr>
          <a:xfrm flipV="1">
            <a:off x="3011557" y="4250780"/>
            <a:ext cx="2341522" cy="1138604"/>
          </a:xfrm>
          <a:prstGeom prst="bentConnector2">
            <a:avLst/>
          </a:prstGeom>
          <a:ln w="63500" cap="flat" cmpd="sng">
            <a:solidFill>
              <a:srgbClr val="0D2C5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323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1" animBg="1"/>
      <p:bldP spid="12" grpId="1" animBg="1"/>
      <p:bldP spid="1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C8F5-DD7C-6A45-B340-6DB6DD8F0F36}"/>
              </a:ext>
            </a:extLst>
          </p:cNvPr>
          <p:cNvSpPr>
            <a:spLocks noGrp="1"/>
          </p:cNvSpPr>
          <p:nvPr>
            <p:ph type="title"/>
          </p:nvPr>
        </p:nvSpPr>
        <p:spPr/>
        <p:txBody>
          <a:bodyPr/>
          <a:lstStyle/>
          <a:p>
            <a:r>
              <a:rPr lang="en-US" dirty="0"/>
              <a:t>SERVERLESS BENEFITS</a:t>
            </a:r>
          </a:p>
        </p:txBody>
      </p:sp>
      <p:sp>
        <p:nvSpPr>
          <p:cNvPr id="6" name="Rounded Rectangle 5">
            <a:extLst>
              <a:ext uri="{FF2B5EF4-FFF2-40B4-BE49-F238E27FC236}">
                <a16:creationId xmlns:a16="http://schemas.microsoft.com/office/drawing/2014/main" id="{9F036C47-67A6-BC4C-8E9A-2CB4106A8BB0}"/>
              </a:ext>
            </a:extLst>
          </p:cNvPr>
          <p:cNvSpPr/>
          <p:nvPr/>
        </p:nvSpPr>
        <p:spPr>
          <a:xfrm>
            <a:off x="2341522" y="3945834"/>
            <a:ext cx="2325758" cy="821780"/>
          </a:xfrm>
          <a:prstGeom prst="roundRect">
            <a:avLst/>
          </a:prstGeom>
          <a:noFill/>
          <a:ln w="25400">
            <a:solidFill>
              <a:srgbClr val="0D2C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D2C5E"/>
                </a:solidFill>
              </a:rPr>
              <a:t>Cost based on usage*</a:t>
            </a:r>
          </a:p>
        </p:txBody>
      </p:sp>
      <p:sp>
        <p:nvSpPr>
          <p:cNvPr id="7" name="Rounded Rectangle 6">
            <a:extLst>
              <a:ext uri="{FF2B5EF4-FFF2-40B4-BE49-F238E27FC236}">
                <a16:creationId xmlns:a16="http://schemas.microsoft.com/office/drawing/2014/main" id="{7FA7A989-D58B-1B4B-BEDB-C59C69ACBD5C}"/>
              </a:ext>
            </a:extLst>
          </p:cNvPr>
          <p:cNvSpPr/>
          <p:nvPr/>
        </p:nvSpPr>
        <p:spPr>
          <a:xfrm>
            <a:off x="5625548" y="3027038"/>
            <a:ext cx="3091070" cy="821780"/>
          </a:xfrm>
          <a:prstGeom prst="roundRect">
            <a:avLst/>
          </a:prstGeom>
          <a:noFill/>
          <a:ln w="50800">
            <a:solidFill>
              <a:srgbClr val="70A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rgbClr val="0D2C5E"/>
                </a:solidFill>
              </a:rPr>
              <a:t>Lower</a:t>
            </a:r>
          </a:p>
          <a:p>
            <a:pPr algn="ctr"/>
            <a:r>
              <a:rPr lang="en-US" sz="2400" dirty="0">
                <a:solidFill>
                  <a:srgbClr val="0D2C5E"/>
                </a:solidFill>
              </a:rPr>
              <a:t>operating expenses</a:t>
            </a:r>
          </a:p>
        </p:txBody>
      </p:sp>
      <p:sp>
        <p:nvSpPr>
          <p:cNvPr id="8" name="Rounded Rectangle 7">
            <a:extLst>
              <a:ext uri="{FF2B5EF4-FFF2-40B4-BE49-F238E27FC236}">
                <a16:creationId xmlns:a16="http://schemas.microsoft.com/office/drawing/2014/main" id="{1325C1E0-BFC8-3F42-BFE3-097EE24E231A}"/>
              </a:ext>
            </a:extLst>
          </p:cNvPr>
          <p:cNvSpPr/>
          <p:nvPr/>
        </p:nvSpPr>
        <p:spPr>
          <a:xfrm>
            <a:off x="2346492" y="2164642"/>
            <a:ext cx="2325758" cy="821780"/>
          </a:xfrm>
          <a:prstGeom prst="roundRect">
            <a:avLst/>
          </a:prstGeom>
          <a:noFill/>
          <a:ln w="25400">
            <a:solidFill>
              <a:srgbClr val="0D2C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0D2C5E"/>
                </a:solidFill>
              </a:rPr>
              <a:t>Less operations and maintenance</a:t>
            </a:r>
          </a:p>
        </p:txBody>
      </p:sp>
      <p:cxnSp>
        <p:nvCxnSpPr>
          <p:cNvPr id="9" name="Elbow Connector 8">
            <a:extLst>
              <a:ext uri="{FF2B5EF4-FFF2-40B4-BE49-F238E27FC236}">
                <a16:creationId xmlns:a16="http://schemas.microsoft.com/office/drawing/2014/main" id="{5DE94829-6805-9E43-B5F1-B5B4CC747B33}"/>
              </a:ext>
            </a:extLst>
          </p:cNvPr>
          <p:cNvCxnSpPr>
            <a:cxnSpLocks/>
            <a:stCxn id="8" idx="3"/>
            <a:endCxn id="7" idx="0"/>
          </p:cNvCxnSpPr>
          <p:nvPr/>
        </p:nvCxnSpPr>
        <p:spPr>
          <a:xfrm>
            <a:off x="4672250" y="2575532"/>
            <a:ext cx="2498833" cy="451506"/>
          </a:xfrm>
          <a:prstGeom prst="bentConnector2">
            <a:avLst/>
          </a:prstGeom>
          <a:ln w="63500" cap="flat" cmpd="sng">
            <a:solidFill>
              <a:srgbClr val="0D2C5E"/>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AE72319B-1364-9642-B548-4C2B0997F7C7}"/>
              </a:ext>
            </a:extLst>
          </p:cNvPr>
          <p:cNvCxnSpPr>
            <a:cxnSpLocks/>
            <a:stCxn id="6" idx="3"/>
            <a:endCxn id="7" idx="2"/>
          </p:cNvCxnSpPr>
          <p:nvPr/>
        </p:nvCxnSpPr>
        <p:spPr>
          <a:xfrm flipV="1">
            <a:off x="4667280" y="3848818"/>
            <a:ext cx="2503803" cy="507906"/>
          </a:xfrm>
          <a:prstGeom prst="bentConnector2">
            <a:avLst/>
          </a:prstGeom>
          <a:ln w="63500" cap="flat" cmpd="sng">
            <a:solidFill>
              <a:srgbClr val="0D2C5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234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217ADF4B-9411-9947-8858-5C030C4848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600" y="1605600"/>
            <a:ext cx="8733600" cy="4420053"/>
          </a:xfrm>
          <a:prstGeom prst="rect">
            <a:avLst/>
          </a:prstGeom>
        </p:spPr>
      </p:pic>
      <p:sp>
        <p:nvSpPr>
          <p:cNvPr id="2" name="Title 1">
            <a:extLst>
              <a:ext uri="{FF2B5EF4-FFF2-40B4-BE49-F238E27FC236}">
                <a16:creationId xmlns:a16="http://schemas.microsoft.com/office/drawing/2014/main" id="{954AC8F5-DD7C-6A45-B340-6DB6DD8F0F36}"/>
              </a:ext>
            </a:extLst>
          </p:cNvPr>
          <p:cNvSpPr>
            <a:spLocks noGrp="1"/>
          </p:cNvSpPr>
          <p:nvPr>
            <p:ph type="title"/>
          </p:nvPr>
        </p:nvSpPr>
        <p:spPr/>
        <p:txBody>
          <a:bodyPr/>
          <a:lstStyle/>
          <a:p>
            <a:r>
              <a:rPr lang="en-US"/>
              <a:t>SERVERLESS SCALING</a:t>
            </a:r>
          </a:p>
        </p:txBody>
      </p:sp>
      <p:pic>
        <p:nvPicPr>
          <p:cNvPr id="13" name="Graphic 12">
            <a:extLst>
              <a:ext uri="{FF2B5EF4-FFF2-40B4-BE49-F238E27FC236}">
                <a16:creationId xmlns:a16="http://schemas.microsoft.com/office/drawing/2014/main" id="{257629D0-F9C8-BD49-8B93-0E5FA359C9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15819" y="1604331"/>
            <a:ext cx="1333500" cy="698500"/>
          </a:xfrm>
          <a:prstGeom prst="rect">
            <a:avLst/>
          </a:prstGeom>
        </p:spPr>
      </p:pic>
      <p:sp>
        <p:nvSpPr>
          <p:cNvPr id="16" name="TextBox 15">
            <a:extLst>
              <a:ext uri="{FF2B5EF4-FFF2-40B4-BE49-F238E27FC236}">
                <a16:creationId xmlns:a16="http://schemas.microsoft.com/office/drawing/2014/main" id="{A82AF96C-9530-AF48-B41E-38558F4ED1B2}"/>
              </a:ext>
            </a:extLst>
          </p:cNvPr>
          <p:cNvSpPr txBox="1"/>
          <p:nvPr/>
        </p:nvSpPr>
        <p:spPr>
          <a:xfrm>
            <a:off x="5036324" y="5890125"/>
            <a:ext cx="851515" cy="523220"/>
          </a:xfrm>
          <a:prstGeom prst="rect">
            <a:avLst/>
          </a:prstGeom>
          <a:noFill/>
        </p:spPr>
        <p:txBody>
          <a:bodyPr wrap="none" rtlCol="0">
            <a:spAutoFit/>
          </a:bodyPr>
          <a:lstStyle/>
          <a:p>
            <a:r>
              <a:rPr lang="en-US" sz="2800" dirty="0"/>
              <a:t>time</a:t>
            </a:r>
          </a:p>
        </p:txBody>
      </p:sp>
      <p:sp>
        <p:nvSpPr>
          <p:cNvPr id="17" name="Rectangle 16">
            <a:extLst>
              <a:ext uri="{FF2B5EF4-FFF2-40B4-BE49-F238E27FC236}">
                <a16:creationId xmlns:a16="http://schemas.microsoft.com/office/drawing/2014/main" id="{9C2C7037-EF56-D143-9A70-E51FCCBDB19F}"/>
              </a:ext>
            </a:extLst>
          </p:cNvPr>
          <p:cNvSpPr/>
          <p:nvPr/>
        </p:nvSpPr>
        <p:spPr>
          <a:xfrm rot="16200000">
            <a:off x="381555" y="3430626"/>
            <a:ext cx="816249" cy="523220"/>
          </a:xfrm>
          <a:prstGeom prst="rect">
            <a:avLst/>
          </a:prstGeom>
        </p:spPr>
        <p:txBody>
          <a:bodyPr wrap="none">
            <a:spAutoFit/>
          </a:bodyPr>
          <a:lstStyle/>
          <a:p>
            <a:r>
              <a:rPr lang="en-US" sz="2800"/>
              <a:t>load</a:t>
            </a:r>
          </a:p>
        </p:txBody>
      </p:sp>
      <p:sp>
        <p:nvSpPr>
          <p:cNvPr id="18" name="Rectangle 17">
            <a:extLst>
              <a:ext uri="{FF2B5EF4-FFF2-40B4-BE49-F238E27FC236}">
                <a16:creationId xmlns:a16="http://schemas.microsoft.com/office/drawing/2014/main" id="{2492EA63-08D8-1847-8753-8C42E1DD8851}"/>
              </a:ext>
            </a:extLst>
          </p:cNvPr>
          <p:cNvSpPr/>
          <p:nvPr/>
        </p:nvSpPr>
        <p:spPr>
          <a:xfrm>
            <a:off x="8549319" y="1691971"/>
            <a:ext cx="1784463" cy="523220"/>
          </a:xfrm>
          <a:prstGeom prst="rect">
            <a:avLst/>
          </a:prstGeom>
        </p:spPr>
        <p:txBody>
          <a:bodyPr wrap="none">
            <a:spAutoFit/>
          </a:bodyPr>
          <a:lstStyle/>
          <a:p>
            <a:r>
              <a:rPr lang="en-US" sz="2800" dirty="0"/>
              <a:t>actual load</a:t>
            </a:r>
          </a:p>
        </p:txBody>
      </p:sp>
      <p:sp>
        <p:nvSpPr>
          <p:cNvPr id="19" name="Rectangle 18">
            <a:extLst>
              <a:ext uri="{FF2B5EF4-FFF2-40B4-BE49-F238E27FC236}">
                <a16:creationId xmlns:a16="http://schemas.microsoft.com/office/drawing/2014/main" id="{80B6AB54-BE25-6D47-8FF7-79201099FA4C}"/>
              </a:ext>
            </a:extLst>
          </p:cNvPr>
          <p:cNvSpPr/>
          <p:nvPr/>
        </p:nvSpPr>
        <p:spPr>
          <a:xfrm>
            <a:off x="8538599" y="2069946"/>
            <a:ext cx="2292038" cy="523220"/>
          </a:xfrm>
          <a:prstGeom prst="rect">
            <a:avLst/>
          </a:prstGeom>
        </p:spPr>
        <p:txBody>
          <a:bodyPr wrap="none">
            <a:spAutoFit/>
          </a:bodyPr>
          <a:lstStyle/>
          <a:p>
            <a:r>
              <a:rPr lang="en-US" sz="2800" dirty="0"/>
              <a:t>predicted load</a:t>
            </a:r>
          </a:p>
        </p:txBody>
      </p:sp>
      <p:sp>
        <p:nvSpPr>
          <p:cNvPr id="20" name="Rectangle 19">
            <a:extLst>
              <a:ext uri="{FF2B5EF4-FFF2-40B4-BE49-F238E27FC236}">
                <a16:creationId xmlns:a16="http://schemas.microsoft.com/office/drawing/2014/main" id="{8D26E814-38BC-0544-AE97-F4B51436466D}"/>
              </a:ext>
            </a:extLst>
          </p:cNvPr>
          <p:cNvSpPr/>
          <p:nvPr/>
        </p:nvSpPr>
        <p:spPr>
          <a:xfrm>
            <a:off x="8550355" y="1286611"/>
            <a:ext cx="3171959" cy="523220"/>
          </a:xfrm>
          <a:prstGeom prst="rect">
            <a:avLst/>
          </a:prstGeom>
        </p:spPr>
        <p:txBody>
          <a:bodyPr wrap="none">
            <a:spAutoFit/>
          </a:bodyPr>
          <a:lstStyle/>
          <a:p>
            <a:r>
              <a:rPr lang="en-US" sz="2800" dirty="0"/>
              <a:t>provisioned capacity</a:t>
            </a:r>
          </a:p>
        </p:txBody>
      </p:sp>
      <p:sp>
        <p:nvSpPr>
          <p:cNvPr id="21" name="TextBox 20">
            <a:extLst>
              <a:ext uri="{FF2B5EF4-FFF2-40B4-BE49-F238E27FC236}">
                <a16:creationId xmlns:a16="http://schemas.microsoft.com/office/drawing/2014/main" id="{74F9D983-A508-1340-B778-632720BD98C9}"/>
              </a:ext>
            </a:extLst>
          </p:cNvPr>
          <p:cNvSpPr txBox="1"/>
          <p:nvPr/>
        </p:nvSpPr>
        <p:spPr>
          <a:xfrm>
            <a:off x="1426103" y="1768915"/>
            <a:ext cx="1763486" cy="954107"/>
          </a:xfrm>
          <a:prstGeom prst="rect">
            <a:avLst/>
          </a:prstGeom>
          <a:noFill/>
        </p:spPr>
        <p:txBody>
          <a:bodyPr wrap="square" rtlCol="0">
            <a:spAutoFit/>
          </a:bodyPr>
          <a:lstStyle/>
          <a:p>
            <a:r>
              <a:rPr lang="en-US" sz="2800" dirty="0"/>
              <a:t>denial of service</a:t>
            </a:r>
          </a:p>
        </p:txBody>
      </p:sp>
      <p:sp>
        <p:nvSpPr>
          <p:cNvPr id="22" name="TextBox 21">
            <a:extLst>
              <a:ext uri="{FF2B5EF4-FFF2-40B4-BE49-F238E27FC236}">
                <a16:creationId xmlns:a16="http://schemas.microsoft.com/office/drawing/2014/main" id="{88303261-5C9B-B34C-804A-6D938D0286B8}"/>
              </a:ext>
            </a:extLst>
          </p:cNvPr>
          <p:cNvSpPr txBox="1"/>
          <p:nvPr/>
        </p:nvSpPr>
        <p:spPr>
          <a:xfrm>
            <a:off x="5173884" y="5150734"/>
            <a:ext cx="2539734" cy="523220"/>
          </a:xfrm>
          <a:prstGeom prst="rect">
            <a:avLst/>
          </a:prstGeom>
          <a:noFill/>
        </p:spPr>
        <p:txBody>
          <a:bodyPr wrap="none" rtlCol="0">
            <a:spAutoFit/>
          </a:bodyPr>
          <a:lstStyle/>
          <a:p>
            <a:r>
              <a:rPr lang="en-US" sz="2800" dirty="0"/>
              <a:t>unused capacity</a:t>
            </a:r>
          </a:p>
        </p:txBody>
      </p:sp>
      <p:cxnSp>
        <p:nvCxnSpPr>
          <p:cNvPr id="24" name="Straight Arrow Connector 23">
            <a:extLst>
              <a:ext uri="{FF2B5EF4-FFF2-40B4-BE49-F238E27FC236}">
                <a16:creationId xmlns:a16="http://schemas.microsoft.com/office/drawing/2014/main" id="{EAC752E4-FB8F-1F4B-A06C-929FB34E49FE}"/>
              </a:ext>
            </a:extLst>
          </p:cNvPr>
          <p:cNvCxnSpPr>
            <a:cxnSpLocks/>
            <a:stCxn id="22" idx="1"/>
          </p:cNvCxnSpPr>
          <p:nvPr/>
        </p:nvCxnSpPr>
        <p:spPr>
          <a:xfrm flipH="1" flipV="1">
            <a:off x="2478562" y="5012104"/>
            <a:ext cx="2695322" cy="400240"/>
          </a:xfrm>
          <a:prstGeom prst="straightConnector1">
            <a:avLst/>
          </a:prstGeom>
          <a:ln w="25400">
            <a:solidFill>
              <a:srgbClr val="0D2C5E"/>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B567727-C2E7-D342-9844-A4E768AB2186}"/>
              </a:ext>
            </a:extLst>
          </p:cNvPr>
          <p:cNvCxnSpPr>
            <a:cxnSpLocks/>
            <a:stCxn id="22" idx="0"/>
          </p:cNvCxnSpPr>
          <p:nvPr/>
        </p:nvCxnSpPr>
        <p:spPr>
          <a:xfrm flipH="1" flipV="1">
            <a:off x="5495000" y="4143738"/>
            <a:ext cx="948751" cy="1006996"/>
          </a:xfrm>
          <a:prstGeom prst="straightConnector1">
            <a:avLst/>
          </a:prstGeom>
          <a:ln w="25400">
            <a:solidFill>
              <a:srgbClr val="0D2C5E"/>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4FBF2F4-7D94-8A4D-9EB1-E51811BEE3CC}"/>
              </a:ext>
            </a:extLst>
          </p:cNvPr>
          <p:cNvCxnSpPr>
            <a:cxnSpLocks/>
            <a:stCxn id="22" idx="0"/>
          </p:cNvCxnSpPr>
          <p:nvPr/>
        </p:nvCxnSpPr>
        <p:spPr>
          <a:xfrm flipV="1">
            <a:off x="6443751" y="3593942"/>
            <a:ext cx="1160035" cy="1556792"/>
          </a:xfrm>
          <a:prstGeom prst="straightConnector1">
            <a:avLst/>
          </a:prstGeom>
          <a:ln w="25400">
            <a:solidFill>
              <a:srgbClr val="0D2C5E"/>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5A46498-3386-2945-AF26-941633EADCE2}"/>
              </a:ext>
            </a:extLst>
          </p:cNvPr>
          <p:cNvCxnSpPr>
            <a:cxnSpLocks/>
            <a:stCxn id="21" idx="2"/>
          </p:cNvCxnSpPr>
          <p:nvPr/>
        </p:nvCxnSpPr>
        <p:spPr>
          <a:xfrm>
            <a:off x="2307846" y="2723022"/>
            <a:ext cx="1184799" cy="2056352"/>
          </a:xfrm>
          <a:prstGeom prst="straightConnector1">
            <a:avLst/>
          </a:prstGeom>
          <a:ln w="25400">
            <a:solidFill>
              <a:srgbClr val="0D2C5E"/>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DC1195A-7663-5B4A-A1AC-F9C9B656E198}"/>
              </a:ext>
            </a:extLst>
          </p:cNvPr>
          <p:cNvCxnSpPr>
            <a:cxnSpLocks/>
            <a:stCxn id="21" idx="2"/>
          </p:cNvCxnSpPr>
          <p:nvPr/>
        </p:nvCxnSpPr>
        <p:spPr>
          <a:xfrm>
            <a:off x="2307846" y="2723022"/>
            <a:ext cx="1559159" cy="578590"/>
          </a:xfrm>
          <a:prstGeom prst="straightConnector1">
            <a:avLst/>
          </a:prstGeom>
          <a:ln w="25400">
            <a:solidFill>
              <a:srgbClr val="0D2C5E"/>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857BC6F-5FCD-BD4F-A8D1-3B177517D68A}"/>
              </a:ext>
            </a:extLst>
          </p:cNvPr>
          <p:cNvCxnSpPr>
            <a:cxnSpLocks/>
            <a:stCxn id="21" idx="3"/>
          </p:cNvCxnSpPr>
          <p:nvPr/>
        </p:nvCxnSpPr>
        <p:spPr>
          <a:xfrm flipV="1">
            <a:off x="3189589" y="1953581"/>
            <a:ext cx="1200927" cy="292388"/>
          </a:xfrm>
          <a:prstGeom prst="straightConnector1">
            <a:avLst/>
          </a:prstGeom>
          <a:ln w="25400">
            <a:solidFill>
              <a:srgbClr val="0D2C5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3083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5F387-D6D1-C740-9907-1270CE5017EC}"/>
              </a:ext>
            </a:extLst>
          </p:cNvPr>
          <p:cNvSpPr>
            <a:spLocks noGrp="1"/>
          </p:cNvSpPr>
          <p:nvPr>
            <p:ph type="title"/>
          </p:nvPr>
        </p:nvSpPr>
        <p:spPr/>
        <p:txBody>
          <a:bodyPr/>
          <a:lstStyle/>
          <a:p>
            <a:r>
              <a:rPr lang="en-US" dirty="0"/>
              <a:t>SERVER</a:t>
            </a:r>
            <a:br>
              <a:rPr lang="en-US" dirty="0"/>
            </a:br>
            <a:r>
              <a:rPr lang="en-US" dirty="0"/>
              <a:t>LESS</a:t>
            </a:r>
          </a:p>
        </p:txBody>
      </p:sp>
      <p:sp>
        <p:nvSpPr>
          <p:cNvPr id="3" name="Text Placeholder 2">
            <a:extLst>
              <a:ext uri="{FF2B5EF4-FFF2-40B4-BE49-F238E27FC236}">
                <a16:creationId xmlns:a16="http://schemas.microsoft.com/office/drawing/2014/main" id="{05030307-C65F-1648-A78D-DD389A223AE1}"/>
              </a:ext>
            </a:extLst>
          </p:cNvPr>
          <p:cNvSpPr>
            <a:spLocks noGrp="1"/>
          </p:cNvSpPr>
          <p:nvPr>
            <p:ph type="body" sz="quarter" idx="10"/>
          </p:nvPr>
        </p:nvSpPr>
        <p:spPr/>
        <p:txBody>
          <a:bodyPr/>
          <a:lstStyle/>
          <a:p>
            <a:r>
              <a:rPr lang="en-US" dirty="0"/>
              <a:t>Maksym Vasyshchev</a:t>
            </a:r>
          </a:p>
        </p:txBody>
      </p:sp>
    </p:spTree>
    <p:extLst>
      <p:ext uri="{BB962C8B-B14F-4D97-AF65-F5344CB8AC3E}">
        <p14:creationId xmlns:p14="http://schemas.microsoft.com/office/powerpoint/2010/main" val="1066883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C8F5-DD7C-6A45-B340-6DB6DD8F0F36}"/>
              </a:ext>
            </a:extLst>
          </p:cNvPr>
          <p:cNvSpPr>
            <a:spLocks noGrp="1"/>
          </p:cNvSpPr>
          <p:nvPr>
            <p:ph type="title"/>
          </p:nvPr>
        </p:nvSpPr>
        <p:spPr/>
        <p:txBody>
          <a:bodyPr/>
          <a:lstStyle/>
          <a:p>
            <a:r>
              <a:rPr lang="en-US"/>
              <a:t>SERVERLESS SCALING</a:t>
            </a:r>
          </a:p>
        </p:txBody>
      </p:sp>
      <p:pic>
        <p:nvPicPr>
          <p:cNvPr id="4" name="Graphic 3">
            <a:extLst>
              <a:ext uri="{FF2B5EF4-FFF2-40B4-BE49-F238E27FC236}">
                <a16:creationId xmlns:a16="http://schemas.microsoft.com/office/drawing/2014/main" id="{39518466-7C9B-AB46-8196-BD521FD6B5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600" y="1605600"/>
            <a:ext cx="8733600" cy="4420054"/>
          </a:xfrm>
          <a:prstGeom prst="rect">
            <a:avLst/>
          </a:prstGeom>
        </p:spPr>
      </p:pic>
      <p:sp>
        <p:nvSpPr>
          <p:cNvPr id="23" name="TextBox 22">
            <a:extLst>
              <a:ext uri="{FF2B5EF4-FFF2-40B4-BE49-F238E27FC236}">
                <a16:creationId xmlns:a16="http://schemas.microsoft.com/office/drawing/2014/main" id="{FA294CBE-3E25-0F40-8B95-12030C7312B3}"/>
              </a:ext>
            </a:extLst>
          </p:cNvPr>
          <p:cNvSpPr txBox="1"/>
          <p:nvPr/>
        </p:nvSpPr>
        <p:spPr>
          <a:xfrm>
            <a:off x="5036324" y="5890125"/>
            <a:ext cx="614271" cy="369332"/>
          </a:xfrm>
          <a:prstGeom prst="rect">
            <a:avLst/>
          </a:prstGeom>
          <a:noFill/>
        </p:spPr>
        <p:txBody>
          <a:bodyPr wrap="none" rtlCol="0">
            <a:spAutoFit/>
          </a:bodyPr>
          <a:lstStyle/>
          <a:p>
            <a:r>
              <a:rPr lang="en-US" dirty="0"/>
              <a:t>time</a:t>
            </a:r>
          </a:p>
        </p:txBody>
      </p:sp>
      <p:sp>
        <p:nvSpPr>
          <p:cNvPr id="26" name="Rectangle 25">
            <a:extLst>
              <a:ext uri="{FF2B5EF4-FFF2-40B4-BE49-F238E27FC236}">
                <a16:creationId xmlns:a16="http://schemas.microsoft.com/office/drawing/2014/main" id="{D915E6FD-A420-1943-B014-1F0B8327EE3F}"/>
              </a:ext>
            </a:extLst>
          </p:cNvPr>
          <p:cNvSpPr/>
          <p:nvPr/>
        </p:nvSpPr>
        <p:spPr>
          <a:xfrm rot="16200000">
            <a:off x="493765" y="3507570"/>
            <a:ext cx="591829" cy="369332"/>
          </a:xfrm>
          <a:prstGeom prst="rect">
            <a:avLst/>
          </a:prstGeom>
        </p:spPr>
        <p:txBody>
          <a:bodyPr wrap="none">
            <a:spAutoFit/>
          </a:bodyPr>
          <a:lstStyle/>
          <a:p>
            <a:r>
              <a:rPr lang="en-US"/>
              <a:t>load</a:t>
            </a:r>
          </a:p>
        </p:txBody>
      </p:sp>
      <p:sp>
        <p:nvSpPr>
          <p:cNvPr id="27" name="Rounded Rectangle 26">
            <a:extLst>
              <a:ext uri="{FF2B5EF4-FFF2-40B4-BE49-F238E27FC236}">
                <a16:creationId xmlns:a16="http://schemas.microsoft.com/office/drawing/2014/main" id="{020FE9F3-F581-C043-ABF6-D7DB59BB340E}"/>
              </a:ext>
            </a:extLst>
          </p:cNvPr>
          <p:cNvSpPr/>
          <p:nvPr/>
        </p:nvSpPr>
        <p:spPr>
          <a:xfrm>
            <a:off x="5036323" y="1605600"/>
            <a:ext cx="6321487" cy="1666989"/>
          </a:xfrm>
          <a:prstGeom prst="roundRect">
            <a:avLst/>
          </a:prstGeom>
          <a:noFill/>
          <a:ln w="50800">
            <a:solidFill>
              <a:srgbClr val="70A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D2C5E"/>
                </a:solidFill>
              </a:rPr>
              <a:t>ACTUAL LOAD = PROVISIONED CAPACITY</a:t>
            </a:r>
          </a:p>
          <a:p>
            <a:pPr algn="ctr"/>
            <a:r>
              <a:rPr lang="en-US" sz="2800" dirty="0">
                <a:solidFill>
                  <a:srgbClr val="0D2C5E"/>
                </a:solidFill>
              </a:rPr>
              <a:t>*scale burst load no problem</a:t>
            </a:r>
          </a:p>
        </p:txBody>
      </p:sp>
    </p:spTree>
    <p:extLst>
      <p:ext uri="{BB962C8B-B14F-4D97-AF65-F5344CB8AC3E}">
        <p14:creationId xmlns:p14="http://schemas.microsoft.com/office/powerpoint/2010/main" val="17782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8AF583F-F9D6-1346-80F5-CCA87E9507CC}"/>
              </a:ext>
            </a:extLst>
          </p:cNvPr>
          <p:cNvPicPr>
            <a:picLocks noChangeAspect="1"/>
          </p:cNvPicPr>
          <p:nvPr/>
        </p:nvPicPr>
        <p:blipFill rotWithShape="1">
          <a:blip r:embed="rId2">
            <a:extLst>
              <a:ext uri="{28A0092B-C50C-407E-A947-70E740481C1C}">
                <a14:useLocalDpi xmlns:a14="http://schemas.microsoft.com/office/drawing/2010/main" val="0"/>
              </a:ext>
            </a:extLst>
          </a:blip>
          <a:srcRect t="6589" r="-138" b="10562"/>
          <a:stretch/>
        </p:blipFill>
        <p:spPr>
          <a:xfrm>
            <a:off x="0" y="0"/>
            <a:ext cx="12192000" cy="6858000"/>
          </a:xfrm>
          <a:prstGeom prst="rect">
            <a:avLst/>
          </a:prstGeom>
        </p:spPr>
      </p:pic>
    </p:spTree>
    <p:extLst>
      <p:ext uri="{BB962C8B-B14F-4D97-AF65-F5344CB8AC3E}">
        <p14:creationId xmlns:p14="http://schemas.microsoft.com/office/powerpoint/2010/main" val="436345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46DA7-C2FE-EC4F-8D70-ECE346785C93}"/>
              </a:ext>
            </a:extLst>
          </p:cNvPr>
          <p:cNvSpPr>
            <a:spLocks noGrp="1"/>
          </p:cNvSpPr>
          <p:nvPr>
            <p:ph type="title"/>
          </p:nvPr>
        </p:nvSpPr>
        <p:spPr/>
        <p:txBody>
          <a:bodyPr/>
          <a:lstStyle/>
          <a:p>
            <a:r>
              <a:rPr lang="pl-PL" dirty="0"/>
              <a:t>VENDOR LOCK-IN</a:t>
            </a:r>
          </a:p>
        </p:txBody>
      </p:sp>
      <p:sp>
        <p:nvSpPr>
          <p:cNvPr id="3" name="Text Placeholder 2">
            <a:extLst>
              <a:ext uri="{FF2B5EF4-FFF2-40B4-BE49-F238E27FC236}">
                <a16:creationId xmlns:a16="http://schemas.microsoft.com/office/drawing/2014/main" id="{69059DBF-9D93-7844-910E-D781B0A7D2A2}"/>
              </a:ext>
            </a:extLst>
          </p:cNvPr>
          <p:cNvSpPr>
            <a:spLocks noGrp="1"/>
          </p:cNvSpPr>
          <p:nvPr>
            <p:ph type="body" sz="quarter" idx="10"/>
          </p:nvPr>
        </p:nvSpPr>
        <p:spPr/>
        <p:txBody>
          <a:bodyPr/>
          <a:lstStyle/>
          <a:p>
            <a:pPr marL="457200" indent="-457200">
              <a:buFont typeface="Arial" panose="020B0604020202020204" pitchFamily="34" charset="0"/>
              <a:buChar char="•"/>
            </a:pPr>
            <a:r>
              <a:rPr lang="en-US" sz="2800" dirty="0"/>
              <a:t>no standards to be leveraged, vendor’s APIs are different</a:t>
            </a:r>
          </a:p>
          <a:p>
            <a:pPr marL="457200" indent="-457200">
              <a:buFont typeface="Arial" panose="020B0604020202020204" pitchFamily="34" charset="0"/>
              <a:buChar char="•"/>
            </a:pPr>
            <a:r>
              <a:rPr lang="en-US" sz="2800" dirty="0"/>
              <a:t>multi-platform solutions are immature</a:t>
            </a:r>
          </a:p>
          <a:p>
            <a:pPr marL="457200" indent="-457200">
              <a:buFont typeface="Arial" panose="020B0604020202020204" pitchFamily="34" charset="0"/>
              <a:buChar char="•"/>
            </a:pPr>
            <a:r>
              <a:rPr lang="en-US" sz="2800" dirty="0"/>
              <a:t>vendors have different sets of capabilities, which makes migration more complex</a:t>
            </a:r>
          </a:p>
        </p:txBody>
      </p:sp>
      <p:pic>
        <p:nvPicPr>
          <p:cNvPr id="4" name="Picture 3">
            <a:extLst>
              <a:ext uri="{FF2B5EF4-FFF2-40B4-BE49-F238E27FC236}">
                <a16:creationId xmlns:a16="http://schemas.microsoft.com/office/drawing/2014/main" id="{093CC2EB-C79C-EE48-B845-9916A65AD4D6}"/>
              </a:ext>
            </a:extLst>
          </p:cNvPr>
          <p:cNvPicPr>
            <a:picLocks noChangeAspect="1"/>
          </p:cNvPicPr>
          <p:nvPr/>
        </p:nvPicPr>
        <p:blipFill>
          <a:blip r:embed="rId3"/>
          <a:stretch>
            <a:fillRect/>
          </a:stretch>
        </p:blipFill>
        <p:spPr>
          <a:xfrm>
            <a:off x="1550851" y="4914900"/>
            <a:ext cx="1905000" cy="1143000"/>
          </a:xfrm>
          <a:prstGeom prst="rect">
            <a:avLst/>
          </a:prstGeom>
        </p:spPr>
      </p:pic>
      <p:pic>
        <p:nvPicPr>
          <p:cNvPr id="5" name="Picture 4">
            <a:extLst>
              <a:ext uri="{FF2B5EF4-FFF2-40B4-BE49-F238E27FC236}">
                <a16:creationId xmlns:a16="http://schemas.microsoft.com/office/drawing/2014/main" id="{75154D91-9544-4049-A3BC-BAE8F0E3AAE5}"/>
              </a:ext>
            </a:extLst>
          </p:cNvPr>
          <p:cNvPicPr>
            <a:picLocks noChangeAspect="1"/>
          </p:cNvPicPr>
          <p:nvPr/>
        </p:nvPicPr>
        <p:blipFill>
          <a:blip r:embed="rId4"/>
          <a:stretch>
            <a:fillRect/>
          </a:stretch>
        </p:blipFill>
        <p:spPr>
          <a:xfrm>
            <a:off x="4445000" y="4870450"/>
            <a:ext cx="1651000" cy="1231900"/>
          </a:xfrm>
          <a:prstGeom prst="rect">
            <a:avLst/>
          </a:prstGeom>
        </p:spPr>
      </p:pic>
      <p:pic>
        <p:nvPicPr>
          <p:cNvPr id="6" name="Picture 5">
            <a:extLst>
              <a:ext uri="{FF2B5EF4-FFF2-40B4-BE49-F238E27FC236}">
                <a16:creationId xmlns:a16="http://schemas.microsoft.com/office/drawing/2014/main" id="{E7AAD7B6-DAF0-B74D-B592-4C0C4F007D97}"/>
              </a:ext>
            </a:extLst>
          </p:cNvPr>
          <p:cNvPicPr>
            <a:picLocks noChangeAspect="1"/>
          </p:cNvPicPr>
          <p:nvPr/>
        </p:nvPicPr>
        <p:blipFill>
          <a:blip r:embed="rId5"/>
          <a:stretch>
            <a:fillRect/>
          </a:stretch>
        </p:blipFill>
        <p:spPr>
          <a:xfrm>
            <a:off x="7085149" y="4895850"/>
            <a:ext cx="1181100" cy="1181100"/>
          </a:xfrm>
          <a:prstGeom prst="rect">
            <a:avLst/>
          </a:prstGeom>
        </p:spPr>
      </p:pic>
    </p:spTree>
    <p:extLst>
      <p:ext uri="{BB962C8B-B14F-4D97-AF65-F5344CB8AC3E}">
        <p14:creationId xmlns:p14="http://schemas.microsoft.com/office/powerpoint/2010/main" val="2202913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46DA7-C2FE-EC4F-8D70-ECE346785C93}"/>
              </a:ext>
            </a:extLst>
          </p:cNvPr>
          <p:cNvSpPr>
            <a:spLocks noGrp="1"/>
          </p:cNvSpPr>
          <p:nvPr>
            <p:ph type="title"/>
          </p:nvPr>
        </p:nvSpPr>
        <p:spPr/>
        <p:txBody>
          <a:bodyPr/>
          <a:lstStyle/>
          <a:p>
            <a:r>
              <a:rPr lang="pl-PL" dirty="0"/>
              <a:t>VENDOR LOCK-IN</a:t>
            </a:r>
          </a:p>
        </p:txBody>
      </p:sp>
      <p:sp>
        <p:nvSpPr>
          <p:cNvPr id="3" name="Text Placeholder 2">
            <a:extLst>
              <a:ext uri="{FF2B5EF4-FFF2-40B4-BE49-F238E27FC236}">
                <a16:creationId xmlns:a16="http://schemas.microsoft.com/office/drawing/2014/main" id="{69059DBF-9D93-7844-910E-D781B0A7D2A2}"/>
              </a:ext>
            </a:extLst>
          </p:cNvPr>
          <p:cNvSpPr>
            <a:spLocks noGrp="1"/>
          </p:cNvSpPr>
          <p:nvPr>
            <p:ph type="body" sz="quarter" idx="10"/>
          </p:nvPr>
        </p:nvSpPr>
        <p:spPr>
          <a:xfrm>
            <a:off x="685800" y="2057400"/>
            <a:ext cx="10820400" cy="3429000"/>
          </a:xfrm>
        </p:spPr>
        <p:txBody>
          <a:bodyPr/>
          <a:lstStyle/>
          <a:p>
            <a:pPr marL="342900" indent="-342900">
              <a:buFont typeface="Arial" panose="020B0604020202020204" pitchFamily="34" charset="0"/>
              <a:buChar char="•"/>
            </a:pPr>
            <a:r>
              <a:rPr lang="en-US" sz="2800" dirty="0"/>
              <a:t>embrace your vendor, use all services</a:t>
            </a:r>
          </a:p>
          <a:p>
            <a:pPr marL="342900" indent="-342900">
              <a:buFont typeface="Arial" panose="020B0604020202020204" pitchFamily="34" charset="0"/>
              <a:buChar char="•"/>
            </a:pPr>
            <a:r>
              <a:rPr lang="en-US" sz="2800" dirty="0"/>
              <a:t>migration vs multi-platform solution</a:t>
            </a:r>
          </a:p>
        </p:txBody>
      </p:sp>
      <p:pic>
        <p:nvPicPr>
          <p:cNvPr id="4" name="Picture 3">
            <a:extLst>
              <a:ext uri="{FF2B5EF4-FFF2-40B4-BE49-F238E27FC236}">
                <a16:creationId xmlns:a16="http://schemas.microsoft.com/office/drawing/2014/main" id="{007DAB4B-A89F-7E4E-A1BA-EFD5E2A82A02}"/>
              </a:ext>
            </a:extLst>
          </p:cNvPr>
          <p:cNvPicPr>
            <a:picLocks noChangeAspect="1"/>
          </p:cNvPicPr>
          <p:nvPr/>
        </p:nvPicPr>
        <p:blipFill>
          <a:blip r:embed="rId3"/>
          <a:stretch>
            <a:fillRect/>
          </a:stretch>
        </p:blipFill>
        <p:spPr>
          <a:xfrm>
            <a:off x="1550851" y="4914900"/>
            <a:ext cx="1905000" cy="1143000"/>
          </a:xfrm>
          <a:prstGeom prst="rect">
            <a:avLst/>
          </a:prstGeom>
        </p:spPr>
      </p:pic>
      <p:pic>
        <p:nvPicPr>
          <p:cNvPr id="5" name="Picture 4">
            <a:extLst>
              <a:ext uri="{FF2B5EF4-FFF2-40B4-BE49-F238E27FC236}">
                <a16:creationId xmlns:a16="http://schemas.microsoft.com/office/drawing/2014/main" id="{2733E655-FF69-1347-B577-EA82567AC913}"/>
              </a:ext>
            </a:extLst>
          </p:cNvPr>
          <p:cNvPicPr>
            <a:picLocks noChangeAspect="1"/>
          </p:cNvPicPr>
          <p:nvPr/>
        </p:nvPicPr>
        <p:blipFill>
          <a:blip r:embed="rId4"/>
          <a:stretch>
            <a:fillRect/>
          </a:stretch>
        </p:blipFill>
        <p:spPr>
          <a:xfrm>
            <a:off x="4445000" y="4870450"/>
            <a:ext cx="1651000" cy="1231900"/>
          </a:xfrm>
          <a:prstGeom prst="rect">
            <a:avLst/>
          </a:prstGeom>
        </p:spPr>
      </p:pic>
      <p:pic>
        <p:nvPicPr>
          <p:cNvPr id="6" name="Picture 5">
            <a:extLst>
              <a:ext uri="{FF2B5EF4-FFF2-40B4-BE49-F238E27FC236}">
                <a16:creationId xmlns:a16="http://schemas.microsoft.com/office/drawing/2014/main" id="{EC1D05AE-8C73-9045-BA40-1766E24B5B97}"/>
              </a:ext>
            </a:extLst>
          </p:cNvPr>
          <p:cNvPicPr>
            <a:picLocks noChangeAspect="1"/>
          </p:cNvPicPr>
          <p:nvPr/>
        </p:nvPicPr>
        <p:blipFill>
          <a:blip r:embed="rId5"/>
          <a:stretch>
            <a:fillRect/>
          </a:stretch>
        </p:blipFill>
        <p:spPr>
          <a:xfrm>
            <a:off x="7085149" y="4895850"/>
            <a:ext cx="1181100" cy="1181100"/>
          </a:xfrm>
          <a:prstGeom prst="rect">
            <a:avLst/>
          </a:prstGeom>
        </p:spPr>
      </p:pic>
    </p:spTree>
    <p:extLst>
      <p:ext uri="{BB962C8B-B14F-4D97-AF65-F5344CB8AC3E}">
        <p14:creationId xmlns:p14="http://schemas.microsoft.com/office/powerpoint/2010/main" val="1317786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46DA7-C2FE-EC4F-8D70-ECE346785C93}"/>
              </a:ext>
            </a:extLst>
          </p:cNvPr>
          <p:cNvSpPr>
            <a:spLocks noGrp="1"/>
          </p:cNvSpPr>
          <p:nvPr>
            <p:ph type="title"/>
          </p:nvPr>
        </p:nvSpPr>
        <p:spPr/>
        <p:txBody>
          <a:bodyPr/>
          <a:lstStyle/>
          <a:p>
            <a:r>
              <a:rPr lang="pl-PL" dirty="0"/>
              <a:t>COLD STARTS</a:t>
            </a:r>
          </a:p>
        </p:txBody>
      </p:sp>
      <p:sp>
        <p:nvSpPr>
          <p:cNvPr id="3" name="Text Placeholder 2">
            <a:extLst>
              <a:ext uri="{FF2B5EF4-FFF2-40B4-BE49-F238E27FC236}">
                <a16:creationId xmlns:a16="http://schemas.microsoft.com/office/drawing/2014/main" id="{69059DBF-9D93-7844-910E-D781B0A7D2A2}"/>
              </a:ext>
            </a:extLst>
          </p:cNvPr>
          <p:cNvSpPr>
            <a:spLocks noGrp="1"/>
          </p:cNvSpPr>
          <p:nvPr>
            <p:ph type="body" sz="quarter" idx="10"/>
          </p:nvPr>
        </p:nvSpPr>
        <p:spPr/>
        <p:txBody>
          <a:bodyPr/>
          <a:lstStyle/>
          <a:p>
            <a:r>
              <a:rPr lang="en-US" sz="2800" dirty="0"/>
              <a:t>Time to provision and load a new instance of a function.</a:t>
            </a:r>
          </a:p>
          <a:p>
            <a:endParaRPr lang="en-US" sz="2800" dirty="0"/>
          </a:p>
          <a:p>
            <a:r>
              <a:rPr lang="en-US" sz="2800" dirty="0"/>
              <a:t>Happens when function:</a:t>
            </a:r>
          </a:p>
          <a:p>
            <a:pPr marL="342900" indent="-342900">
              <a:buFont typeface="Arial" panose="020B0604020202020204" pitchFamily="34" charset="0"/>
              <a:buChar char="•"/>
            </a:pPr>
            <a:r>
              <a:rPr lang="en-US" sz="2800" dirty="0"/>
              <a:t>executed first time</a:t>
            </a:r>
          </a:p>
          <a:p>
            <a:pPr marL="342900" indent="-342900">
              <a:buFont typeface="Arial" panose="020B0604020202020204" pitchFamily="34" charset="0"/>
              <a:buChar char="•"/>
            </a:pPr>
            <a:r>
              <a:rPr lang="en-US" sz="2800" dirty="0"/>
              <a:t>shut down due to inactivity</a:t>
            </a:r>
          </a:p>
          <a:p>
            <a:pPr marL="342900" indent="-342900">
              <a:buFont typeface="Arial" panose="020B0604020202020204" pitchFamily="34" charset="0"/>
              <a:buChar char="•"/>
            </a:pPr>
            <a:r>
              <a:rPr lang="en-US" sz="2800" dirty="0"/>
              <a:t>is scaled</a:t>
            </a:r>
          </a:p>
          <a:p>
            <a:endParaRPr lang="en-US" sz="2800" dirty="0"/>
          </a:p>
        </p:txBody>
      </p:sp>
      <p:pic>
        <p:nvPicPr>
          <p:cNvPr id="6" name="Picture 5">
            <a:extLst>
              <a:ext uri="{FF2B5EF4-FFF2-40B4-BE49-F238E27FC236}">
                <a16:creationId xmlns:a16="http://schemas.microsoft.com/office/drawing/2014/main" id="{D246184D-C1E1-AB40-8F94-29960E195A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681" y="2725922"/>
            <a:ext cx="5582638" cy="3079455"/>
          </a:xfrm>
          <a:prstGeom prst="rect">
            <a:avLst/>
          </a:prstGeom>
          <a:ln>
            <a:noFill/>
          </a:ln>
          <a:effectLst>
            <a:softEdge rad="112500"/>
          </a:effectLst>
        </p:spPr>
      </p:pic>
    </p:spTree>
    <p:extLst>
      <p:ext uri="{BB962C8B-B14F-4D97-AF65-F5344CB8AC3E}">
        <p14:creationId xmlns:p14="http://schemas.microsoft.com/office/powerpoint/2010/main" val="406119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46DA7-C2FE-EC4F-8D70-ECE346785C93}"/>
              </a:ext>
            </a:extLst>
          </p:cNvPr>
          <p:cNvSpPr>
            <a:spLocks noGrp="1"/>
          </p:cNvSpPr>
          <p:nvPr>
            <p:ph type="title"/>
          </p:nvPr>
        </p:nvSpPr>
        <p:spPr/>
        <p:txBody>
          <a:bodyPr/>
          <a:lstStyle/>
          <a:p>
            <a:r>
              <a:rPr lang="pl-PL" dirty="0"/>
              <a:t>COLD STARTS</a:t>
            </a:r>
          </a:p>
        </p:txBody>
      </p:sp>
      <p:sp>
        <p:nvSpPr>
          <p:cNvPr id="3" name="Text Placeholder 2">
            <a:extLst>
              <a:ext uri="{FF2B5EF4-FFF2-40B4-BE49-F238E27FC236}">
                <a16:creationId xmlns:a16="http://schemas.microsoft.com/office/drawing/2014/main" id="{69059DBF-9D93-7844-910E-D781B0A7D2A2}"/>
              </a:ext>
            </a:extLst>
          </p:cNvPr>
          <p:cNvSpPr>
            <a:spLocks noGrp="1"/>
          </p:cNvSpPr>
          <p:nvPr>
            <p:ph type="body" sz="quarter" idx="10"/>
          </p:nvPr>
        </p:nvSpPr>
        <p:spPr/>
        <p:txBody>
          <a:bodyPr/>
          <a:lstStyle/>
          <a:p>
            <a:pPr marL="342900" indent="-342900">
              <a:buFont typeface="Arial" panose="020B0604020202020204" pitchFamily="34" charset="0"/>
              <a:buChar char="•"/>
            </a:pPr>
            <a:r>
              <a:rPr lang="en-US" sz="2800" dirty="0"/>
              <a:t>keep warm</a:t>
            </a:r>
          </a:p>
          <a:p>
            <a:pPr marL="342900" indent="-342900">
              <a:buFont typeface="Arial" panose="020B0604020202020204" pitchFamily="34" charset="0"/>
              <a:buChar char="•"/>
            </a:pPr>
            <a:r>
              <a:rPr lang="en-US" sz="2800" dirty="0"/>
              <a:t>smaller size</a:t>
            </a:r>
          </a:p>
          <a:p>
            <a:pPr marL="342900" indent="-342900">
              <a:buFont typeface="Arial" panose="020B0604020202020204" pitchFamily="34" charset="0"/>
              <a:buChar char="•"/>
            </a:pPr>
            <a:r>
              <a:rPr lang="en-US" sz="2800" dirty="0"/>
              <a:t>faster languages</a:t>
            </a:r>
          </a:p>
          <a:p>
            <a:pPr marL="342900" indent="-342900">
              <a:buFont typeface="Arial" panose="020B0604020202020204" pitchFamily="34" charset="0"/>
              <a:buChar char="•"/>
            </a:pPr>
            <a:r>
              <a:rPr lang="en-US" sz="2800" dirty="0"/>
              <a:t>timeouts and retries</a:t>
            </a:r>
          </a:p>
          <a:p>
            <a:pPr marL="342900" indent="-342900">
              <a:buFont typeface="Arial" panose="020B0604020202020204" pitchFamily="34" charset="0"/>
              <a:buChar char="•"/>
            </a:pPr>
            <a:r>
              <a:rPr lang="en-US" sz="2800" dirty="0"/>
              <a:t>do not use when latency is critical</a:t>
            </a:r>
          </a:p>
          <a:p>
            <a:pPr marL="342900" indent="-34290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56053FF7-D224-0347-B64E-BD4DDD1BB1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8681" y="2725922"/>
            <a:ext cx="5582638" cy="3079455"/>
          </a:xfrm>
          <a:prstGeom prst="rect">
            <a:avLst/>
          </a:prstGeom>
          <a:ln>
            <a:noFill/>
          </a:ln>
          <a:effectLst>
            <a:softEdge rad="112500"/>
          </a:effectLst>
        </p:spPr>
      </p:pic>
    </p:spTree>
    <p:extLst>
      <p:ext uri="{BB962C8B-B14F-4D97-AF65-F5344CB8AC3E}">
        <p14:creationId xmlns:p14="http://schemas.microsoft.com/office/powerpoint/2010/main" val="3716724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46DA7-C2FE-EC4F-8D70-ECE346785C93}"/>
              </a:ext>
            </a:extLst>
          </p:cNvPr>
          <p:cNvSpPr>
            <a:spLocks noGrp="1"/>
          </p:cNvSpPr>
          <p:nvPr>
            <p:ph type="title"/>
          </p:nvPr>
        </p:nvSpPr>
        <p:spPr/>
        <p:txBody>
          <a:bodyPr/>
          <a:lstStyle/>
          <a:p>
            <a:r>
              <a:rPr lang="pl-PL" dirty="0"/>
              <a:t>LONG RUNNING</a:t>
            </a:r>
          </a:p>
        </p:txBody>
      </p:sp>
      <p:sp>
        <p:nvSpPr>
          <p:cNvPr id="3" name="Text Placeholder 2">
            <a:extLst>
              <a:ext uri="{FF2B5EF4-FFF2-40B4-BE49-F238E27FC236}">
                <a16:creationId xmlns:a16="http://schemas.microsoft.com/office/drawing/2014/main" id="{69059DBF-9D93-7844-910E-D781B0A7D2A2}"/>
              </a:ext>
            </a:extLst>
          </p:cNvPr>
          <p:cNvSpPr>
            <a:spLocks noGrp="1"/>
          </p:cNvSpPr>
          <p:nvPr>
            <p:ph type="body" sz="quarter" idx="10"/>
          </p:nvPr>
        </p:nvSpPr>
        <p:spPr/>
        <p:txBody>
          <a:bodyPr/>
          <a:lstStyle/>
          <a:p>
            <a:r>
              <a:rPr lang="en-US" sz="2800" dirty="0"/>
              <a:t>Function running time is limited.</a:t>
            </a:r>
          </a:p>
          <a:p>
            <a:r>
              <a:rPr lang="en-US" sz="2800" dirty="0"/>
              <a:t>What to do:</a:t>
            </a:r>
          </a:p>
          <a:p>
            <a:pPr marL="342900" indent="-342900">
              <a:buFont typeface="Arial" panose="020B0604020202020204" pitchFamily="34" charset="0"/>
              <a:buChar char="•"/>
            </a:pPr>
            <a:r>
              <a:rPr lang="en-US" sz="2800" dirty="0"/>
              <a:t>break to small steps</a:t>
            </a:r>
          </a:p>
          <a:p>
            <a:pPr marL="800100" lvl="1" indent="-342900">
              <a:buFont typeface="Arial" panose="020B0604020202020204" pitchFamily="34" charset="0"/>
              <a:buChar char="•"/>
            </a:pPr>
            <a:r>
              <a:rPr lang="en-US" sz="2800" dirty="0"/>
              <a:t>AWS Step Functions and Azure Durable Functions</a:t>
            </a:r>
          </a:p>
          <a:p>
            <a:pPr marL="342900" indent="-342900">
              <a:buFont typeface="Arial" panose="020B0604020202020204" pitchFamily="34" charset="0"/>
              <a:buChar char="•"/>
            </a:pPr>
            <a:r>
              <a:rPr lang="en-US" sz="2800" dirty="0"/>
              <a:t>use servers for long stuff and serverless for processing</a:t>
            </a:r>
          </a:p>
        </p:txBody>
      </p:sp>
      <p:pic>
        <p:nvPicPr>
          <p:cNvPr id="8" name="Graphic 7">
            <a:extLst>
              <a:ext uri="{FF2B5EF4-FFF2-40B4-BE49-F238E27FC236}">
                <a16:creationId xmlns:a16="http://schemas.microsoft.com/office/drawing/2014/main" id="{432FA5BA-3C00-874E-80AC-753C086BC2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4669" y="4778393"/>
            <a:ext cx="5989638" cy="1648912"/>
          </a:xfrm>
          <a:prstGeom prst="rect">
            <a:avLst/>
          </a:prstGeom>
        </p:spPr>
      </p:pic>
    </p:spTree>
    <p:extLst>
      <p:ext uri="{BB962C8B-B14F-4D97-AF65-F5344CB8AC3E}">
        <p14:creationId xmlns:p14="http://schemas.microsoft.com/office/powerpoint/2010/main" val="186658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46DA7-C2FE-EC4F-8D70-ECE346785C93}"/>
              </a:ext>
            </a:extLst>
          </p:cNvPr>
          <p:cNvSpPr>
            <a:spLocks noGrp="1"/>
          </p:cNvSpPr>
          <p:nvPr>
            <p:ph type="title"/>
          </p:nvPr>
        </p:nvSpPr>
        <p:spPr/>
        <p:txBody>
          <a:bodyPr/>
          <a:lstStyle/>
          <a:p>
            <a:r>
              <a:rPr lang="pl-PL" dirty="0"/>
              <a:t>RUNNING COSTS</a:t>
            </a:r>
          </a:p>
        </p:txBody>
      </p:sp>
      <p:sp>
        <p:nvSpPr>
          <p:cNvPr id="3" name="Text Placeholder 2">
            <a:extLst>
              <a:ext uri="{FF2B5EF4-FFF2-40B4-BE49-F238E27FC236}">
                <a16:creationId xmlns:a16="http://schemas.microsoft.com/office/drawing/2014/main" id="{69059DBF-9D93-7844-910E-D781B0A7D2A2}"/>
              </a:ext>
            </a:extLst>
          </p:cNvPr>
          <p:cNvSpPr>
            <a:spLocks noGrp="1"/>
          </p:cNvSpPr>
          <p:nvPr>
            <p:ph type="body" sz="quarter" idx="10"/>
          </p:nvPr>
        </p:nvSpPr>
        <p:spPr>
          <a:xfrm>
            <a:off x="685800" y="1371601"/>
            <a:ext cx="10820400" cy="3429000"/>
          </a:xfrm>
        </p:spPr>
        <p:txBody>
          <a:bodyPr/>
          <a:lstStyle/>
          <a:p>
            <a:r>
              <a:rPr lang="en-US" sz="2800" dirty="0"/>
              <a:t>Functions are more expensive then highly utilized servers, depending on load:</a:t>
            </a:r>
          </a:p>
          <a:p>
            <a:endParaRPr lang="en-US" sz="2800" dirty="0"/>
          </a:p>
        </p:txBody>
      </p:sp>
      <p:pic>
        <p:nvPicPr>
          <p:cNvPr id="7" name="Graphic 6">
            <a:extLst>
              <a:ext uri="{FF2B5EF4-FFF2-40B4-BE49-F238E27FC236}">
                <a16:creationId xmlns:a16="http://schemas.microsoft.com/office/drawing/2014/main" id="{48A6B5A9-CE65-3C4C-A170-244BBEC3B42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800" y="1847850"/>
            <a:ext cx="8356294" cy="4229100"/>
          </a:xfrm>
          <a:prstGeom prst="rect">
            <a:avLst/>
          </a:prstGeom>
        </p:spPr>
      </p:pic>
      <p:pic>
        <p:nvPicPr>
          <p:cNvPr id="5" name="Graphic 4">
            <a:extLst>
              <a:ext uri="{FF2B5EF4-FFF2-40B4-BE49-F238E27FC236}">
                <a16:creationId xmlns:a16="http://schemas.microsoft.com/office/drawing/2014/main" id="{AE393201-CF46-7349-9F1A-2F8C7FB63A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44788" y="4743452"/>
            <a:ext cx="1333500" cy="482600"/>
          </a:xfrm>
          <a:prstGeom prst="rect">
            <a:avLst/>
          </a:prstGeom>
        </p:spPr>
      </p:pic>
      <p:sp>
        <p:nvSpPr>
          <p:cNvPr id="8" name="TextBox 7">
            <a:extLst>
              <a:ext uri="{FF2B5EF4-FFF2-40B4-BE49-F238E27FC236}">
                <a16:creationId xmlns:a16="http://schemas.microsoft.com/office/drawing/2014/main" id="{EA1DB17A-EDB3-5843-B6DE-CCEF7A64E2E3}"/>
              </a:ext>
            </a:extLst>
          </p:cNvPr>
          <p:cNvSpPr txBox="1"/>
          <p:nvPr/>
        </p:nvSpPr>
        <p:spPr>
          <a:xfrm>
            <a:off x="9042094" y="4490107"/>
            <a:ext cx="2010487" cy="523220"/>
          </a:xfrm>
          <a:prstGeom prst="rect">
            <a:avLst/>
          </a:prstGeom>
          <a:noFill/>
        </p:spPr>
        <p:txBody>
          <a:bodyPr wrap="none" rtlCol="0">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server cost</a:t>
            </a:r>
          </a:p>
        </p:txBody>
      </p:sp>
      <p:sp>
        <p:nvSpPr>
          <p:cNvPr id="9" name="TextBox 8">
            <a:extLst>
              <a:ext uri="{FF2B5EF4-FFF2-40B4-BE49-F238E27FC236}">
                <a16:creationId xmlns:a16="http://schemas.microsoft.com/office/drawing/2014/main" id="{29524010-F59E-AF4D-9E46-7D33239A028A}"/>
              </a:ext>
            </a:extLst>
          </p:cNvPr>
          <p:cNvSpPr txBox="1"/>
          <p:nvPr/>
        </p:nvSpPr>
        <p:spPr>
          <a:xfrm>
            <a:off x="9031543" y="4963081"/>
            <a:ext cx="2521844" cy="523220"/>
          </a:xfrm>
          <a:prstGeom prst="rect">
            <a:avLst/>
          </a:prstGeom>
          <a:noFill/>
        </p:spPr>
        <p:txBody>
          <a:bodyPr wrap="none" rtlCol="0">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functions cost</a:t>
            </a:r>
          </a:p>
        </p:txBody>
      </p:sp>
      <p:sp>
        <p:nvSpPr>
          <p:cNvPr id="10" name="TextBox 9">
            <a:extLst>
              <a:ext uri="{FF2B5EF4-FFF2-40B4-BE49-F238E27FC236}">
                <a16:creationId xmlns:a16="http://schemas.microsoft.com/office/drawing/2014/main" id="{13FF2CF9-A474-F744-952A-C5995DB346F7}"/>
              </a:ext>
            </a:extLst>
          </p:cNvPr>
          <p:cNvSpPr txBox="1"/>
          <p:nvPr/>
        </p:nvSpPr>
        <p:spPr>
          <a:xfrm>
            <a:off x="4212807" y="6076950"/>
            <a:ext cx="912429" cy="523220"/>
          </a:xfrm>
          <a:prstGeom prst="rect">
            <a:avLst/>
          </a:prstGeom>
          <a:noFill/>
        </p:spPr>
        <p:txBody>
          <a:bodyPr wrap="none" rtlCol="0">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load</a:t>
            </a:r>
          </a:p>
        </p:txBody>
      </p:sp>
      <p:sp>
        <p:nvSpPr>
          <p:cNvPr id="11" name="TextBox 10">
            <a:extLst>
              <a:ext uri="{FF2B5EF4-FFF2-40B4-BE49-F238E27FC236}">
                <a16:creationId xmlns:a16="http://schemas.microsoft.com/office/drawing/2014/main" id="{11408EF7-C190-FE4F-A528-F319281CE5A5}"/>
              </a:ext>
            </a:extLst>
          </p:cNvPr>
          <p:cNvSpPr txBox="1"/>
          <p:nvPr/>
        </p:nvSpPr>
        <p:spPr>
          <a:xfrm rot="16200000">
            <a:off x="65759" y="3700789"/>
            <a:ext cx="870751" cy="523220"/>
          </a:xfrm>
          <a:prstGeom prst="rect">
            <a:avLst/>
          </a:prstGeom>
          <a:noFill/>
        </p:spPr>
        <p:txBody>
          <a:bodyPr wrap="none" rtlCol="0">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cost</a:t>
            </a:r>
          </a:p>
        </p:txBody>
      </p:sp>
      <p:sp>
        <p:nvSpPr>
          <p:cNvPr id="12" name="TextBox 11">
            <a:extLst>
              <a:ext uri="{FF2B5EF4-FFF2-40B4-BE49-F238E27FC236}">
                <a16:creationId xmlns:a16="http://schemas.microsoft.com/office/drawing/2014/main" id="{F2FA7871-382D-3049-A209-C162D27C4299}"/>
              </a:ext>
            </a:extLst>
          </p:cNvPr>
          <p:cNvSpPr txBox="1"/>
          <p:nvPr/>
        </p:nvSpPr>
        <p:spPr>
          <a:xfrm>
            <a:off x="2472852" y="2453799"/>
            <a:ext cx="2989986" cy="523220"/>
          </a:xfrm>
          <a:prstGeom prst="rect">
            <a:avLst/>
          </a:prstGeom>
          <a:noFill/>
        </p:spPr>
        <p:txBody>
          <a:bodyPr wrap="none" rtlCol="0">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break even point</a:t>
            </a:r>
          </a:p>
        </p:txBody>
      </p:sp>
      <p:cxnSp>
        <p:nvCxnSpPr>
          <p:cNvPr id="14" name="Straight Arrow Connector 13">
            <a:extLst>
              <a:ext uri="{FF2B5EF4-FFF2-40B4-BE49-F238E27FC236}">
                <a16:creationId xmlns:a16="http://schemas.microsoft.com/office/drawing/2014/main" id="{29479DFC-E884-354C-96D3-22F7FC4D0F4F}"/>
              </a:ext>
            </a:extLst>
          </p:cNvPr>
          <p:cNvCxnSpPr>
            <a:cxnSpLocks/>
            <a:stCxn id="12" idx="2"/>
          </p:cNvCxnSpPr>
          <p:nvPr/>
        </p:nvCxnSpPr>
        <p:spPr>
          <a:xfrm>
            <a:off x="3967845" y="2977019"/>
            <a:ext cx="181856" cy="1095900"/>
          </a:xfrm>
          <a:prstGeom prst="straightConnector1">
            <a:avLst/>
          </a:prstGeom>
          <a:ln w="25400">
            <a:solidFill>
              <a:srgbClr val="0D2C5E"/>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2582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46DA7-C2FE-EC4F-8D70-ECE346785C93}"/>
              </a:ext>
            </a:extLst>
          </p:cNvPr>
          <p:cNvSpPr>
            <a:spLocks noGrp="1"/>
          </p:cNvSpPr>
          <p:nvPr>
            <p:ph type="title"/>
          </p:nvPr>
        </p:nvSpPr>
        <p:spPr/>
        <p:txBody>
          <a:bodyPr/>
          <a:lstStyle/>
          <a:p>
            <a:r>
              <a:rPr lang="pl-PL" dirty="0"/>
              <a:t>OTHER</a:t>
            </a:r>
          </a:p>
        </p:txBody>
      </p:sp>
      <p:sp>
        <p:nvSpPr>
          <p:cNvPr id="3" name="Text Placeholder 2">
            <a:extLst>
              <a:ext uri="{FF2B5EF4-FFF2-40B4-BE49-F238E27FC236}">
                <a16:creationId xmlns:a16="http://schemas.microsoft.com/office/drawing/2014/main" id="{69059DBF-9D93-7844-910E-D781B0A7D2A2}"/>
              </a:ext>
            </a:extLst>
          </p:cNvPr>
          <p:cNvSpPr>
            <a:spLocks noGrp="1"/>
          </p:cNvSpPr>
          <p:nvPr>
            <p:ph type="body" sz="quarter" idx="10"/>
          </p:nvPr>
        </p:nvSpPr>
        <p:spPr/>
        <p:txBody>
          <a:bodyPr/>
          <a:lstStyle/>
          <a:p>
            <a:pPr marL="342900" indent="-342900">
              <a:buFont typeface="Arial" panose="020B0604020202020204" pitchFamily="34" charset="0"/>
              <a:buChar char="•"/>
            </a:pPr>
            <a:r>
              <a:rPr lang="en-US" sz="2800" dirty="0"/>
              <a:t>Tooling is not mature. Observability, traceability, debugging are the weak areas</a:t>
            </a:r>
          </a:p>
          <a:p>
            <a:pPr marL="342900" indent="-342900">
              <a:buFont typeface="Arial" panose="020B0604020202020204" pitchFamily="34" charset="0"/>
              <a:buChar char="•"/>
            </a:pPr>
            <a:r>
              <a:rPr lang="en-US" sz="2800" dirty="0"/>
              <a:t>Complex local development and testing</a:t>
            </a:r>
          </a:p>
          <a:p>
            <a:pPr marL="342900" indent="-342900">
              <a:buFont typeface="Arial" panose="020B0604020202020204" pitchFamily="34" charset="0"/>
              <a:buChar char="•"/>
            </a:pPr>
            <a:r>
              <a:rPr lang="en-US" sz="2800" dirty="0"/>
              <a:t>Architectural complexity – hard to build and manage</a:t>
            </a:r>
          </a:p>
          <a:p>
            <a:pPr marL="342900" indent="-342900">
              <a:buFont typeface="Arial" panose="020B0604020202020204" pitchFamily="34" charset="0"/>
              <a:buChar char="•"/>
            </a:pPr>
            <a:r>
              <a:rPr lang="en-US" sz="2800" dirty="0"/>
              <a:t>Hard to hire engineers</a:t>
            </a:r>
          </a:p>
          <a:p>
            <a:pPr marL="342900" indent="-342900">
              <a:buFont typeface="Arial" panose="020B0604020202020204" pitchFamily="34" charset="0"/>
              <a:buChar char="•"/>
            </a:pPr>
            <a:r>
              <a:rPr lang="en-US" sz="2800" dirty="0"/>
              <a:t>Hard to predict cost without historical data</a:t>
            </a:r>
          </a:p>
          <a:p>
            <a:endParaRPr lang="en-US" sz="2800" dirty="0">
              <a:solidFill>
                <a:srgbClr val="FF0000"/>
              </a:solidFill>
            </a:endParaRPr>
          </a:p>
        </p:txBody>
      </p:sp>
    </p:spTree>
    <p:extLst>
      <p:ext uri="{BB962C8B-B14F-4D97-AF65-F5344CB8AC3E}">
        <p14:creationId xmlns:p14="http://schemas.microsoft.com/office/powerpoint/2010/main" val="31579310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164C4F-CE4E-8342-8021-1928CBF5A99D}"/>
              </a:ext>
            </a:extLst>
          </p:cNvPr>
          <p:cNvPicPr>
            <a:picLocks noChangeAspect="1"/>
          </p:cNvPicPr>
          <p:nvPr/>
        </p:nvPicPr>
        <p:blipFill rotWithShape="1">
          <a:blip r:embed="rId3">
            <a:extLst>
              <a:ext uri="{28A0092B-C50C-407E-A947-70E740481C1C}">
                <a14:useLocalDpi xmlns:a14="http://schemas.microsoft.com/office/drawing/2010/main" val="0"/>
              </a:ext>
            </a:extLst>
          </a:blip>
          <a:srcRect t="15717"/>
          <a:stretch/>
        </p:blipFill>
        <p:spPr>
          <a:xfrm>
            <a:off x="0" y="0"/>
            <a:ext cx="12192000" cy="6858000"/>
          </a:xfrm>
          <a:prstGeom prst="rect">
            <a:avLst/>
          </a:prstGeom>
        </p:spPr>
      </p:pic>
      <p:sp>
        <p:nvSpPr>
          <p:cNvPr id="2" name="Title 1">
            <a:extLst>
              <a:ext uri="{FF2B5EF4-FFF2-40B4-BE49-F238E27FC236}">
                <a16:creationId xmlns:a16="http://schemas.microsoft.com/office/drawing/2014/main" id="{BE156619-0939-F84F-9E22-443F51C33F84}"/>
              </a:ext>
            </a:extLst>
          </p:cNvPr>
          <p:cNvSpPr>
            <a:spLocks noGrp="1"/>
          </p:cNvSpPr>
          <p:nvPr>
            <p:ph type="title"/>
          </p:nvPr>
        </p:nvSpPr>
        <p:spPr/>
        <p:txBody>
          <a:bodyPr anchor="ctr"/>
          <a:lstStyle/>
          <a:p>
            <a:pPr algn="ctr"/>
            <a:r>
              <a:rPr lang="en-US" sz="6000" dirty="0">
                <a:solidFill>
                  <a:schemeClr val="bg1"/>
                </a:solidFill>
              </a:rPr>
              <a:t>PATTERNS</a:t>
            </a:r>
          </a:p>
        </p:txBody>
      </p:sp>
    </p:spTree>
    <p:extLst>
      <p:ext uri="{BB962C8B-B14F-4D97-AF65-F5344CB8AC3E}">
        <p14:creationId xmlns:p14="http://schemas.microsoft.com/office/powerpoint/2010/main" val="972260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596C9-9F8F-954D-9BF2-41A4949E81B2}"/>
              </a:ext>
            </a:extLst>
          </p:cNvPr>
          <p:cNvSpPr>
            <a:spLocks noGrp="1"/>
          </p:cNvSpPr>
          <p:nvPr>
            <p:ph type="title"/>
          </p:nvPr>
        </p:nvSpPr>
        <p:spPr/>
        <p:txBody>
          <a:bodyPr/>
          <a:lstStyle/>
          <a:p>
            <a:r>
              <a:rPr lang="en-US" dirty="0"/>
              <a:t>ABOUT ME</a:t>
            </a:r>
          </a:p>
        </p:txBody>
      </p:sp>
      <p:sp>
        <p:nvSpPr>
          <p:cNvPr id="3" name="Text Placeholder 2">
            <a:extLst>
              <a:ext uri="{FF2B5EF4-FFF2-40B4-BE49-F238E27FC236}">
                <a16:creationId xmlns:a16="http://schemas.microsoft.com/office/drawing/2014/main" id="{AA9E19A9-EF54-744E-8952-0B27E9D84F58}"/>
              </a:ext>
            </a:extLst>
          </p:cNvPr>
          <p:cNvSpPr>
            <a:spLocks noGrp="1"/>
          </p:cNvSpPr>
          <p:nvPr>
            <p:ph type="body" sz="quarter" idx="10"/>
          </p:nvPr>
        </p:nvSpPr>
        <p:spPr>
          <a:xfrm>
            <a:off x="5681472" y="2057400"/>
            <a:ext cx="5824728" cy="3429000"/>
          </a:xfrm>
        </p:spPr>
        <p:txBody>
          <a:bodyPr/>
          <a:lstStyle/>
          <a:p>
            <a:r>
              <a:rPr lang="en-US" sz="2800" dirty="0"/>
              <a:t>Maksym Vasyshchev</a:t>
            </a:r>
          </a:p>
          <a:p>
            <a:endParaRPr lang="en-US" sz="2800" dirty="0"/>
          </a:p>
          <a:p>
            <a:r>
              <a:rPr lang="en-US" sz="2800" dirty="0"/>
              <a:t>Architect @ SoftServe</a:t>
            </a:r>
          </a:p>
          <a:p>
            <a:endParaRPr lang="en-US" sz="2800" dirty="0"/>
          </a:p>
          <a:p>
            <a:r>
              <a:rPr lang="en-US" sz="2800" dirty="0"/>
              <a:t>Specialize in cloud solutions</a:t>
            </a:r>
          </a:p>
        </p:txBody>
      </p:sp>
      <p:pic>
        <p:nvPicPr>
          <p:cNvPr id="5" name="Picture 4">
            <a:extLst>
              <a:ext uri="{FF2B5EF4-FFF2-40B4-BE49-F238E27FC236}">
                <a16:creationId xmlns:a16="http://schemas.microsoft.com/office/drawing/2014/main" id="{0F1B2EBE-8015-6243-978C-0C717DD51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645922"/>
            <a:ext cx="4564434" cy="6851057"/>
          </a:xfrm>
          <a:prstGeom prst="rect">
            <a:avLst/>
          </a:prstGeom>
          <a:ln>
            <a:noFill/>
          </a:ln>
          <a:effectLst>
            <a:softEdge rad="112500"/>
          </a:effectLst>
        </p:spPr>
      </p:pic>
    </p:spTree>
    <p:extLst>
      <p:ext uri="{BB962C8B-B14F-4D97-AF65-F5344CB8AC3E}">
        <p14:creationId xmlns:p14="http://schemas.microsoft.com/office/powerpoint/2010/main" val="5000420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D45A9-BF3D-6F4E-B19B-4F8366B9EBE2}"/>
              </a:ext>
            </a:extLst>
          </p:cNvPr>
          <p:cNvSpPr>
            <a:spLocks noGrp="1"/>
          </p:cNvSpPr>
          <p:nvPr>
            <p:ph type="title"/>
          </p:nvPr>
        </p:nvSpPr>
        <p:spPr/>
        <p:txBody>
          <a:bodyPr/>
          <a:lstStyle/>
          <a:p>
            <a:r>
              <a:rPr lang="en-US"/>
              <a:t>WEB APP/API</a:t>
            </a:r>
          </a:p>
        </p:txBody>
      </p:sp>
      <p:pic>
        <p:nvPicPr>
          <p:cNvPr id="4" name="Graphic 3">
            <a:extLst>
              <a:ext uri="{FF2B5EF4-FFF2-40B4-BE49-F238E27FC236}">
                <a16:creationId xmlns:a16="http://schemas.microsoft.com/office/drawing/2014/main" id="{F3FC9F0E-21BB-B646-8BE0-6FA4787D41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6339" y="1028701"/>
            <a:ext cx="9139321" cy="4667512"/>
          </a:xfrm>
          <a:prstGeom prst="rect">
            <a:avLst/>
          </a:prstGeom>
        </p:spPr>
      </p:pic>
    </p:spTree>
    <p:extLst>
      <p:ext uri="{BB962C8B-B14F-4D97-AF65-F5344CB8AC3E}">
        <p14:creationId xmlns:p14="http://schemas.microsoft.com/office/powerpoint/2010/main" val="20559469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65C32-1688-E94A-8A4A-641943CE1AFB}"/>
              </a:ext>
            </a:extLst>
          </p:cNvPr>
          <p:cNvSpPr>
            <a:spLocks noGrp="1"/>
          </p:cNvSpPr>
          <p:nvPr>
            <p:ph type="title"/>
          </p:nvPr>
        </p:nvSpPr>
        <p:spPr/>
        <p:txBody>
          <a:bodyPr/>
          <a:lstStyle/>
          <a:p>
            <a:r>
              <a:rPr lang="en-US" dirty="0"/>
              <a:t>OBJECT/FILE PROCESSING</a:t>
            </a:r>
          </a:p>
        </p:txBody>
      </p:sp>
      <p:pic>
        <p:nvPicPr>
          <p:cNvPr id="4" name="Graphic 3">
            <a:extLst>
              <a:ext uri="{FF2B5EF4-FFF2-40B4-BE49-F238E27FC236}">
                <a16:creationId xmlns:a16="http://schemas.microsoft.com/office/drawing/2014/main" id="{74CD4EE9-A181-1149-97BD-68535623A4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800" y="1501608"/>
            <a:ext cx="10442675" cy="4081045"/>
          </a:xfrm>
          <a:prstGeom prst="rect">
            <a:avLst/>
          </a:prstGeom>
        </p:spPr>
      </p:pic>
    </p:spTree>
    <p:extLst>
      <p:ext uri="{BB962C8B-B14F-4D97-AF65-F5344CB8AC3E}">
        <p14:creationId xmlns:p14="http://schemas.microsoft.com/office/powerpoint/2010/main" val="70385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AA371-37FE-A14F-834D-87229CAECC2E}"/>
              </a:ext>
            </a:extLst>
          </p:cNvPr>
          <p:cNvSpPr>
            <a:spLocks noGrp="1"/>
          </p:cNvSpPr>
          <p:nvPr>
            <p:ph type="title"/>
          </p:nvPr>
        </p:nvSpPr>
        <p:spPr/>
        <p:txBody>
          <a:bodyPr/>
          <a:lstStyle/>
          <a:p>
            <a:r>
              <a:rPr lang="en-US" dirty="0"/>
              <a:t>STREAM PROCESSING / IoT</a:t>
            </a:r>
          </a:p>
        </p:txBody>
      </p:sp>
      <p:pic>
        <p:nvPicPr>
          <p:cNvPr id="4" name="Graphic 3">
            <a:extLst>
              <a:ext uri="{FF2B5EF4-FFF2-40B4-BE49-F238E27FC236}">
                <a16:creationId xmlns:a16="http://schemas.microsoft.com/office/drawing/2014/main" id="{673E6FCE-6EA3-2147-9C9A-64305AB585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2350" y="1371601"/>
            <a:ext cx="10147300" cy="4775200"/>
          </a:xfrm>
          <a:prstGeom prst="rect">
            <a:avLst/>
          </a:prstGeom>
        </p:spPr>
      </p:pic>
    </p:spTree>
    <p:extLst>
      <p:ext uri="{BB962C8B-B14F-4D97-AF65-F5344CB8AC3E}">
        <p14:creationId xmlns:p14="http://schemas.microsoft.com/office/powerpoint/2010/main" val="4030610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B3405-17F3-324C-8A0F-EE4C5B60CDC9}"/>
              </a:ext>
            </a:extLst>
          </p:cNvPr>
          <p:cNvSpPr>
            <a:spLocks noGrp="1"/>
          </p:cNvSpPr>
          <p:nvPr>
            <p:ph type="title"/>
          </p:nvPr>
        </p:nvSpPr>
        <p:spPr/>
        <p:txBody>
          <a:bodyPr/>
          <a:lstStyle/>
          <a:p>
            <a:r>
              <a:rPr lang="en-US"/>
              <a:t>CHATBOTS / VIRTUAL ASSISTANTS</a:t>
            </a:r>
          </a:p>
        </p:txBody>
      </p:sp>
      <p:pic>
        <p:nvPicPr>
          <p:cNvPr id="6" name="Graphic 5">
            <a:extLst>
              <a:ext uri="{FF2B5EF4-FFF2-40B4-BE49-F238E27FC236}">
                <a16:creationId xmlns:a16="http://schemas.microsoft.com/office/drawing/2014/main" id="{F5CC8363-E0D5-8741-9D13-515CF23D9F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6549" y="1371601"/>
            <a:ext cx="10158902" cy="4926597"/>
          </a:xfrm>
          <a:prstGeom prst="rect">
            <a:avLst/>
          </a:prstGeom>
        </p:spPr>
      </p:pic>
    </p:spTree>
    <p:extLst>
      <p:ext uri="{BB962C8B-B14F-4D97-AF65-F5344CB8AC3E}">
        <p14:creationId xmlns:p14="http://schemas.microsoft.com/office/powerpoint/2010/main" val="3470723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F1AE6-1B0B-B34A-B8FB-62036426A1FA}"/>
              </a:ext>
            </a:extLst>
          </p:cNvPr>
          <p:cNvSpPr>
            <a:spLocks noGrp="1"/>
          </p:cNvSpPr>
          <p:nvPr>
            <p:ph type="title"/>
          </p:nvPr>
        </p:nvSpPr>
        <p:spPr>
          <a:xfrm>
            <a:off x="685800" y="3086100"/>
            <a:ext cx="10820400" cy="685800"/>
          </a:xfrm>
        </p:spPr>
        <p:txBody>
          <a:bodyPr/>
          <a:lstStyle/>
          <a:p>
            <a:pPr algn="ctr"/>
            <a:r>
              <a:rPr lang="en-US" dirty="0"/>
              <a:t>PLAYERS</a:t>
            </a:r>
          </a:p>
        </p:txBody>
      </p:sp>
    </p:spTree>
    <p:extLst>
      <p:ext uri="{BB962C8B-B14F-4D97-AF65-F5344CB8AC3E}">
        <p14:creationId xmlns:p14="http://schemas.microsoft.com/office/powerpoint/2010/main" val="39512446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D299C-1556-0B49-8AE3-658DD034E39F}"/>
              </a:ext>
            </a:extLst>
          </p:cNvPr>
          <p:cNvSpPr>
            <a:spLocks noGrp="1"/>
          </p:cNvSpPr>
          <p:nvPr>
            <p:ph type="title"/>
          </p:nvPr>
        </p:nvSpPr>
        <p:spPr/>
        <p:txBody>
          <a:bodyPr/>
          <a:lstStyle/>
          <a:p>
            <a:r>
              <a:rPr lang="en-US"/>
              <a:t>AMAZON WEB SERVICES</a:t>
            </a:r>
          </a:p>
        </p:txBody>
      </p:sp>
      <p:sp>
        <p:nvSpPr>
          <p:cNvPr id="3" name="Text Placeholder 2">
            <a:extLst>
              <a:ext uri="{FF2B5EF4-FFF2-40B4-BE49-F238E27FC236}">
                <a16:creationId xmlns:a16="http://schemas.microsoft.com/office/drawing/2014/main" id="{A99C1E43-DF5D-954B-B847-311F7C8D6D90}"/>
              </a:ext>
            </a:extLst>
          </p:cNvPr>
          <p:cNvSpPr>
            <a:spLocks noGrp="1"/>
          </p:cNvSpPr>
          <p:nvPr>
            <p:ph type="body" sz="quarter" idx="10"/>
          </p:nvPr>
        </p:nvSpPr>
        <p:spPr>
          <a:xfrm>
            <a:off x="685800" y="2057400"/>
            <a:ext cx="5174998" cy="3429000"/>
          </a:xfrm>
        </p:spPr>
        <p:txBody>
          <a:bodyPr/>
          <a:lstStyle/>
          <a:p>
            <a:r>
              <a:rPr lang="en-US" dirty="0"/>
              <a:t>FaaS:</a:t>
            </a:r>
          </a:p>
          <a:p>
            <a:pPr marL="342900" indent="-342900">
              <a:buFont typeface="Arial" panose="020B0604020202020204" pitchFamily="34" charset="0"/>
              <a:buChar char="•"/>
            </a:pPr>
            <a:r>
              <a:rPr lang="en-US" dirty="0"/>
              <a:t>good language support</a:t>
            </a:r>
          </a:p>
          <a:p>
            <a:pPr marL="342900" indent="-342900">
              <a:buFont typeface="Arial" panose="020B0604020202020204" pitchFamily="34" charset="0"/>
              <a:buChar char="•"/>
            </a:pPr>
            <a:r>
              <a:rPr lang="en-US" dirty="0"/>
              <a:t>development tooling</a:t>
            </a:r>
          </a:p>
          <a:p>
            <a:pPr marL="342900" indent="-342900">
              <a:buFont typeface="Arial" panose="020B0604020202020204" pitchFamily="34" charset="0"/>
              <a:buChar char="•"/>
            </a:pPr>
            <a:r>
              <a:rPr lang="en-US" dirty="0"/>
              <a:t>big community support</a:t>
            </a:r>
          </a:p>
          <a:p>
            <a:endParaRPr lang="en-US" dirty="0"/>
          </a:p>
          <a:p>
            <a:r>
              <a:rPr lang="en-US" dirty="0"/>
              <a:t>Storage:</a:t>
            </a:r>
          </a:p>
          <a:p>
            <a:pPr marL="342900" indent="-342900">
              <a:buFont typeface="Arial" panose="020B0604020202020204" pitchFamily="34" charset="0"/>
              <a:buChar char="•"/>
            </a:pPr>
            <a:r>
              <a:rPr lang="en-US" dirty="0"/>
              <a:t>NoSQL</a:t>
            </a:r>
          </a:p>
          <a:p>
            <a:pPr marL="342900" indent="-342900">
              <a:buFont typeface="Arial" panose="020B0604020202020204" pitchFamily="34" charset="0"/>
              <a:buChar char="•"/>
            </a:pPr>
            <a:r>
              <a:rPr lang="en-US" dirty="0"/>
              <a:t>SQL</a:t>
            </a:r>
          </a:p>
          <a:p>
            <a:pPr marL="342900" indent="-342900">
              <a:buFont typeface="Arial" panose="020B0604020202020204" pitchFamily="34" charset="0"/>
              <a:buChar char="•"/>
            </a:pPr>
            <a:r>
              <a:rPr lang="en-US" dirty="0"/>
              <a:t>object</a:t>
            </a:r>
          </a:p>
          <a:p>
            <a:endParaRPr lang="en-US" dirty="0"/>
          </a:p>
        </p:txBody>
      </p:sp>
      <p:sp>
        <p:nvSpPr>
          <p:cNvPr id="4" name="Text Placeholder 3">
            <a:extLst>
              <a:ext uri="{FF2B5EF4-FFF2-40B4-BE49-F238E27FC236}">
                <a16:creationId xmlns:a16="http://schemas.microsoft.com/office/drawing/2014/main" id="{B4F8DEDE-8AEF-C74F-89DC-DB47991B80AB}"/>
              </a:ext>
            </a:extLst>
          </p:cNvPr>
          <p:cNvSpPr>
            <a:spLocks noGrp="1"/>
          </p:cNvSpPr>
          <p:nvPr>
            <p:ph type="body" sz="quarter" idx="11"/>
          </p:nvPr>
        </p:nvSpPr>
        <p:spPr/>
        <p:txBody>
          <a:bodyPr/>
          <a:lstStyle/>
          <a:p>
            <a:r>
              <a:rPr lang="en-US" dirty="0"/>
              <a:t>Services:</a:t>
            </a:r>
          </a:p>
          <a:p>
            <a:pPr marL="342900" indent="-342900">
              <a:buFont typeface="Arial" panose="020B0604020202020204" pitchFamily="34" charset="0"/>
              <a:buChar char="•"/>
            </a:pPr>
            <a:r>
              <a:rPr lang="en-US" dirty="0"/>
              <a:t>stream processing</a:t>
            </a:r>
          </a:p>
          <a:p>
            <a:pPr marL="342900" indent="-342900">
              <a:buFont typeface="Arial" panose="020B0604020202020204" pitchFamily="34" charset="0"/>
              <a:buChar char="•"/>
            </a:pPr>
            <a:r>
              <a:rPr lang="en-US" dirty="0"/>
              <a:t>managed queue and notifications</a:t>
            </a:r>
          </a:p>
          <a:p>
            <a:pPr marL="342900" indent="-342900">
              <a:buFont typeface="Arial" panose="020B0604020202020204" pitchFamily="34" charset="0"/>
              <a:buChar char="•"/>
            </a:pPr>
            <a:r>
              <a:rPr lang="en-US" dirty="0"/>
              <a:t>Speech, language and text processing</a:t>
            </a:r>
          </a:p>
          <a:p>
            <a:pPr marL="342900" indent="-342900">
              <a:buFont typeface="Arial" panose="020B0604020202020204" pitchFamily="34" charset="0"/>
              <a:buChar char="•"/>
            </a:pPr>
            <a:r>
              <a:rPr lang="en-US" dirty="0"/>
              <a:t>Media processing</a:t>
            </a:r>
          </a:p>
          <a:p>
            <a:pPr marL="342900" indent="-342900">
              <a:buFont typeface="Arial" panose="020B0604020202020204" pitchFamily="34" charset="0"/>
              <a:buChar char="•"/>
            </a:pPr>
            <a:r>
              <a:rPr lang="en-US" dirty="0"/>
              <a:t>Data analytics</a:t>
            </a:r>
          </a:p>
          <a:p>
            <a:pPr marL="342900" indent="-342900">
              <a:buFont typeface="Arial" panose="020B0604020202020204" pitchFamily="34" charset="0"/>
              <a:buChar char="•"/>
            </a:pPr>
            <a:r>
              <a:rPr lang="en-US" dirty="0"/>
              <a:t>IoT related</a:t>
            </a:r>
          </a:p>
          <a:p>
            <a:pPr marL="342900" indent="-3429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41C97F74-EE5C-4646-933C-6D41425689C5}"/>
              </a:ext>
            </a:extLst>
          </p:cNvPr>
          <p:cNvPicPr>
            <a:picLocks noChangeAspect="1"/>
          </p:cNvPicPr>
          <p:nvPr/>
        </p:nvPicPr>
        <p:blipFill>
          <a:blip r:embed="rId3"/>
          <a:stretch>
            <a:fillRect/>
          </a:stretch>
        </p:blipFill>
        <p:spPr>
          <a:xfrm>
            <a:off x="7965948" y="457201"/>
            <a:ext cx="1905000" cy="1143000"/>
          </a:xfrm>
          <a:prstGeom prst="rect">
            <a:avLst/>
          </a:prstGeom>
        </p:spPr>
      </p:pic>
    </p:spTree>
    <p:extLst>
      <p:ext uri="{BB962C8B-B14F-4D97-AF65-F5344CB8AC3E}">
        <p14:creationId xmlns:p14="http://schemas.microsoft.com/office/powerpoint/2010/main" val="42088787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D74C9-2BA7-794F-B5FE-936CA67189C1}"/>
              </a:ext>
            </a:extLst>
          </p:cNvPr>
          <p:cNvSpPr>
            <a:spLocks noGrp="1"/>
          </p:cNvSpPr>
          <p:nvPr>
            <p:ph type="title"/>
          </p:nvPr>
        </p:nvSpPr>
        <p:spPr/>
        <p:txBody>
          <a:bodyPr/>
          <a:lstStyle/>
          <a:p>
            <a:r>
              <a:rPr lang="en-US"/>
              <a:t>MICROSOFT AZURE</a:t>
            </a:r>
          </a:p>
        </p:txBody>
      </p:sp>
      <p:sp>
        <p:nvSpPr>
          <p:cNvPr id="3" name="Text Placeholder 2">
            <a:extLst>
              <a:ext uri="{FF2B5EF4-FFF2-40B4-BE49-F238E27FC236}">
                <a16:creationId xmlns:a16="http://schemas.microsoft.com/office/drawing/2014/main" id="{B5FB16A9-8695-8B4B-B83B-FF0A1FB05302}"/>
              </a:ext>
            </a:extLst>
          </p:cNvPr>
          <p:cNvSpPr>
            <a:spLocks noGrp="1"/>
          </p:cNvSpPr>
          <p:nvPr>
            <p:ph type="body" sz="quarter" idx="10"/>
          </p:nvPr>
        </p:nvSpPr>
        <p:spPr/>
        <p:txBody>
          <a:bodyPr/>
          <a:lstStyle/>
          <a:p>
            <a:r>
              <a:rPr lang="en-US" dirty="0"/>
              <a:t>FaaS:</a:t>
            </a:r>
          </a:p>
          <a:p>
            <a:pPr marL="342900" indent="-342900">
              <a:buFont typeface="Arial" panose="020B0604020202020204" pitchFamily="34" charset="0"/>
              <a:buChar char="•"/>
            </a:pPr>
            <a:r>
              <a:rPr lang="en-US" dirty="0"/>
              <a:t>good language support</a:t>
            </a:r>
          </a:p>
          <a:p>
            <a:pPr marL="342900" indent="-342900">
              <a:buFont typeface="Arial" panose="020B0604020202020204" pitchFamily="34" charset="0"/>
              <a:buChar char="•"/>
            </a:pPr>
            <a:r>
              <a:rPr lang="en-US" dirty="0"/>
              <a:t>best debugging and local development capabilities</a:t>
            </a:r>
          </a:p>
          <a:p>
            <a:pPr marL="342900" indent="-342900">
              <a:buFont typeface="Arial" panose="020B0604020202020204" pitchFamily="34" charset="0"/>
              <a:buChar char="•"/>
            </a:pPr>
            <a:endParaRPr lang="en-US" dirty="0"/>
          </a:p>
          <a:p>
            <a:r>
              <a:rPr lang="en-US" dirty="0"/>
              <a:t>Storage:</a:t>
            </a:r>
          </a:p>
          <a:p>
            <a:pPr marL="342900" indent="-342900">
              <a:buFont typeface="Arial" panose="020B0604020202020204" pitchFamily="34" charset="0"/>
              <a:buChar char="•"/>
            </a:pPr>
            <a:r>
              <a:rPr lang="en-US" dirty="0"/>
              <a:t>NoSQL</a:t>
            </a:r>
          </a:p>
          <a:p>
            <a:pPr marL="342900" indent="-342900">
              <a:buFont typeface="Arial" panose="020B0604020202020204" pitchFamily="34" charset="0"/>
              <a:buChar char="•"/>
            </a:pPr>
            <a:r>
              <a:rPr lang="en-US" dirty="0"/>
              <a:t>SQL</a:t>
            </a:r>
          </a:p>
          <a:p>
            <a:pPr marL="342900" indent="-342900">
              <a:buFont typeface="Arial" panose="020B0604020202020204" pitchFamily="34" charset="0"/>
              <a:buChar char="•"/>
            </a:pPr>
            <a:r>
              <a:rPr lang="en-US" dirty="0"/>
              <a:t>object</a:t>
            </a:r>
          </a:p>
          <a:p>
            <a:endParaRPr lang="en-US" dirty="0"/>
          </a:p>
          <a:p>
            <a:pPr marL="342900" indent="-34290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816FFFB0-918C-B747-9D6E-065E0AD18F1B}"/>
              </a:ext>
            </a:extLst>
          </p:cNvPr>
          <p:cNvSpPr>
            <a:spLocks noGrp="1"/>
          </p:cNvSpPr>
          <p:nvPr>
            <p:ph type="body" sz="quarter" idx="11"/>
          </p:nvPr>
        </p:nvSpPr>
        <p:spPr/>
        <p:txBody>
          <a:bodyPr/>
          <a:lstStyle/>
          <a:p>
            <a:r>
              <a:rPr lang="en-US" dirty="0"/>
              <a:t>Services:</a:t>
            </a:r>
          </a:p>
          <a:p>
            <a:pPr marL="342900" indent="-342900">
              <a:buFont typeface="Arial" panose="020B0604020202020204" pitchFamily="34" charset="0"/>
              <a:buChar char="•"/>
            </a:pPr>
            <a:r>
              <a:rPr lang="en-US" dirty="0"/>
              <a:t>stream processing</a:t>
            </a:r>
          </a:p>
          <a:p>
            <a:pPr marL="342900" indent="-342900">
              <a:buFont typeface="Arial" panose="020B0604020202020204" pitchFamily="34" charset="0"/>
              <a:buChar char="•"/>
            </a:pPr>
            <a:r>
              <a:rPr lang="en-US" dirty="0"/>
              <a:t>managed queue and notifications</a:t>
            </a:r>
          </a:p>
          <a:p>
            <a:pPr marL="342900" indent="-342900">
              <a:buFont typeface="Arial" panose="020B0604020202020204" pitchFamily="34" charset="0"/>
              <a:buChar char="•"/>
            </a:pPr>
            <a:r>
              <a:rPr lang="en-US" dirty="0"/>
              <a:t>Speech, language and text processing</a:t>
            </a:r>
          </a:p>
          <a:p>
            <a:pPr marL="342900" indent="-342900">
              <a:buFont typeface="Arial" panose="020B0604020202020204" pitchFamily="34" charset="0"/>
              <a:buChar char="•"/>
            </a:pPr>
            <a:r>
              <a:rPr lang="en-US" dirty="0"/>
              <a:t>Media processing</a:t>
            </a:r>
          </a:p>
          <a:p>
            <a:pPr marL="342900" indent="-342900">
              <a:buFont typeface="Arial" panose="020B0604020202020204" pitchFamily="34" charset="0"/>
              <a:buChar char="•"/>
            </a:pPr>
            <a:r>
              <a:rPr lang="en-US" dirty="0"/>
              <a:t>Data analytics</a:t>
            </a:r>
          </a:p>
          <a:p>
            <a:pPr marL="342900" indent="-342900">
              <a:buFont typeface="Arial" panose="020B0604020202020204" pitchFamily="34" charset="0"/>
              <a:buChar char="•"/>
            </a:pPr>
            <a:r>
              <a:rPr lang="en-US" dirty="0"/>
              <a:t>IoT related</a:t>
            </a:r>
          </a:p>
          <a:p>
            <a:endParaRPr lang="en-US" dirty="0"/>
          </a:p>
          <a:p>
            <a:endParaRPr lang="en-US" dirty="0"/>
          </a:p>
        </p:txBody>
      </p:sp>
      <p:pic>
        <p:nvPicPr>
          <p:cNvPr id="5" name="Picture 4">
            <a:extLst>
              <a:ext uri="{FF2B5EF4-FFF2-40B4-BE49-F238E27FC236}">
                <a16:creationId xmlns:a16="http://schemas.microsoft.com/office/drawing/2014/main" id="{8767849F-ACC5-E542-B249-D27678CEF3B3}"/>
              </a:ext>
            </a:extLst>
          </p:cNvPr>
          <p:cNvPicPr>
            <a:picLocks noChangeAspect="1"/>
          </p:cNvPicPr>
          <p:nvPr/>
        </p:nvPicPr>
        <p:blipFill>
          <a:blip r:embed="rId3"/>
          <a:stretch>
            <a:fillRect/>
          </a:stretch>
        </p:blipFill>
        <p:spPr>
          <a:xfrm>
            <a:off x="8407400" y="412751"/>
            <a:ext cx="1651000" cy="1231900"/>
          </a:xfrm>
          <a:prstGeom prst="rect">
            <a:avLst/>
          </a:prstGeom>
        </p:spPr>
      </p:pic>
    </p:spTree>
    <p:extLst>
      <p:ext uri="{BB962C8B-B14F-4D97-AF65-F5344CB8AC3E}">
        <p14:creationId xmlns:p14="http://schemas.microsoft.com/office/powerpoint/2010/main" val="36806619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B88BC-779B-F841-B7BE-297F74108497}"/>
              </a:ext>
            </a:extLst>
          </p:cNvPr>
          <p:cNvSpPr>
            <a:spLocks noGrp="1"/>
          </p:cNvSpPr>
          <p:nvPr>
            <p:ph type="title"/>
          </p:nvPr>
        </p:nvSpPr>
        <p:spPr/>
        <p:txBody>
          <a:bodyPr/>
          <a:lstStyle/>
          <a:p>
            <a:r>
              <a:rPr lang="en-US"/>
              <a:t>GOOGLE CLOUD PLATFORM</a:t>
            </a:r>
          </a:p>
        </p:txBody>
      </p:sp>
      <p:pic>
        <p:nvPicPr>
          <p:cNvPr id="5" name="Picture 4">
            <a:extLst>
              <a:ext uri="{FF2B5EF4-FFF2-40B4-BE49-F238E27FC236}">
                <a16:creationId xmlns:a16="http://schemas.microsoft.com/office/drawing/2014/main" id="{2475CBE2-2717-AB4F-B19C-1820D5F2B39E}"/>
              </a:ext>
            </a:extLst>
          </p:cNvPr>
          <p:cNvPicPr>
            <a:picLocks noChangeAspect="1"/>
          </p:cNvPicPr>
          <p:nvPr/>
        </p:nvPicPr>
        <p:blipFill>
          <a:blip r:embed="rId3"/>
          <a:stretch>
            <a:fillRect/>
          </a:stretch>
        </p:blipFill>
        <p:spPr>
          <a:xfrm>
            <a:off x="8909831" y="438151"/>
            <a:ext cx="1181100" cy="1181100"/>
          </a:xfrm>
          <a:prstGeom prst="rect">
            <a:avLst/>
          </a:prstGeom>
        </p:spPr>
      </p:pic>
      <p:sp>
        <p:nvSpPr>
          <p:cNvPr id="6" name="Text Placeholder 2">
            <a:extLst>
              <a:ext uri="{FF2B5EF4-FFF2-40B4-BE49-F238E27FC236}">
                <a16:creationId xmlns:a16="http://schemas.microsoft.com/office/drawing/2014/main" id="{B9F0A4B5-1955-C649-8AF3-FE3AAD6F883C}"/>
              </a:ext>
            </a:extLst>
          </p:cNvPr>
          <p:cNvSpPr txBox="1">
            <a:spLocks/>
          </p:cNvSpPr>
          <p:nvPr/>
        </p:nvSpPr>
        <p:spPr>
          <a:xfrm>
            <a:off x="685800" y="2057400"/>
            <a:ext cx="5174998" cy="3429000"/>
          </a:xfrm>
          <a:prstGeom prst="rect">
            <a:avLst/>
          </a:prstGeom>
        </p:spPr>
        <p:txBody>
          <a:bodyPr lIns="0"/>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FaaS:</a:t>
            </a:r>
          </a:p>
          <a:p>
            <a:pPr marL="342900" indent="-342900">
              <a:buFont typeface="Arial" panose="020B0604020202020204" pitchFamily="34" charset="0"/>
              <a:buChar char="•"/>
            </a:pPr>
            <a:r>
              <a:rPr lang="en-US" dirty="0"/>
              <a:t>less developed</a:t>
            </a:r>
          </a:p>
          <a:p>
            <a:pPr marL="342900" indent="-342900">
              <a:buFont typeface="Arial" panose="020B0604020202020204" pitchFamily="34" charset="0"/>
              <a:buChar char="•"/>
            </a:pPr>
            <a:r>
              <a:rPr lang="en-US" dirty="0"/>
              <a:t>experiments with Cloud Run (beta)</a:t>
            </a:r>
          </a:p>
          <a:p>
            <a:endParaRPr lang="en-US" dirty="0"/>
          </a:p>
          <a:p>
            <a:r>
              <a:rPr lang="en-US" dirty="0"/>
              <a:t>Storage:</a:t>
            </a:r>
          </a:p>
          <a:p>
            <a:pPr marL="342900" indent="-342900">
              <a:buFont typeface="Arial" panose="020B0604020202020204" pitchFamily="34" charset="0"/>
              <a:buChar char="•"/>
            </a:pPr>
            <a:r>
              <a:rPr lang="en-US" dirty="0"/>
              <a:t>NoSQL – one of the best</a:t>
            </a:r>
          </a:p>
          <a:p>
            <a:pPr marL="342900" indent="-342900">
              <a:buFont typeface="Arial" panose="020B0604020202020204" pitchFamily="34" charset="0"/>
              <a:buChar char="•"/>
            </a:pPr>
            <a:r>
              <a:rPr lang="en-US" dirty="0"/>
              <a:t>SQL</a:t>
            </a:r>
          </a:p>
          <a:p>
            <a:pPr marL="342900" indent="-342900">
              <a:buFont typeface="Arial" panose="020B0604020202020204" pitchFamily="34" charset="0"/>
              <a:buChar char="•"/>
            </a:pPr>
            <a:r>
              <a:rPr lang="en-US" dirty="0"/>
              <a:t>object</a:t>
            </a:r>
          </a:p>
          <a:p>
            <a:endParaRPr lang="en-US" dirty="0"/>
          </a:p>
          <a:p>
            <a:pPr marL="342900" indent="-342900">
              <a:buFont typeface="Arial" panose="020B0604020202020204" pitchFamily="34" charset="0"/>
              <a:buChar char="•"/>
            </a:pPr>
            <a:endParaRPr lang="en-US" dirty="0"/>
          </a:p>
        </p:txBody>
      </p:sp>
      <p:sp>
        <p:nvSpPr>
          <p:cNvPr id="8" name="Text Placeholder 3">
            <a:extLst>
              <a:ext uri="{FF2B5EF4-FFF2-40B4-BE49-F238E27FC236}">
                <a16:creationId xmlns:a16="http://schemas.microsoft.com/office/drawing/2014/main" id="{6628F471-B021-7E4A-8A81-FF8169B6CC46}"/>
              </a:ext>
            </a:extLst>
          </p:cNvPr>
          <p:cNvSpPr txBox="1">
            <a:spLocks/>
          </p:cNvSpPr>
          <p:nvPr/>
        </p:nvSpPr>
        <p:spPr>
          <a:xfrm>
            <a:off x="6233160" y="2167128"/>
            <a:ext cx="5175504" cy="3429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Open Sans" panose="020B0606030504020204" pitchFamily="34" charset="0"/>
                <a:ea typeface="Open Sans" panose="020B0606030504020204" pitchFamily="34" charset="0"/>
                <a:cs typeface="Open Sans" panose="020B0606030504020204" pitchFamily="34" charset="0"/>
              </a:rPr>
              <a:t>Services:</a:t>
            </a:r>
          </a:p>
          <a:p>
            <a:pPr marL="342900" indent="-342900"/>
            <a:r>
              <a:rPr lang="en-US" sz="2000" dirty="0">
                <a:latin typeface="Open Sans" panose="020B0606030504020204" pitchFamily="34" charset="0"/>
                <a:ea typeface="Open Sans" panose="020B0606030504020204" pitchFamily="34" charset="0"/>
                <a:cs typeface="Open Sans" panose="020B0606030504020204" pitchFamily="34" charset="0"/>
              </a:rPr>
              <a:t>stream processing</a:t>
            </a:r>
          </a:p>
          <a:p>
            <a:pPr marL="342900" indent="-342900"/>
            <a:r>
              <a:rPr lang="en-US" sz="2000" dirty="0">
                <a:latin typeface="Open Sans" panose="020B0606030504020204" pitchFamily="34" charset="0"/>
                <a:ea typeface="Open Sans" panose="020B0606030504020204" pitchFamily="34" charset="0"/>
                <a:cs typeface="Open Sans" panose="020B0606030504020204" pitchFamily="34" charset="0"/>
              </a:rPr>
              <a:t>managed queue and notifications</a:t>
            </a:r>
          </a:p>
          <a:p>
            <a:pPr marL="342900" indent="-342900"/>
            <a:r>
              <a:rPr lang="en-US" sz="2000" dirty="0">
                <a:latin typeface="Open Sans" panose="020B0606030504020204" pitchFamily="34" charset="0"/>
                <a:ea typeface="Open Sans" panose="020B0606030504020204" pitchFamily="34" charset="0"/>
                <a:cs typeface="Open Sans" panose="020B0606030504020204" pitchFamily="34" charset="0"/>
              </a:rPr>
              <a:t>Speech, language and text processing</a:t>
            </a:r>
          </a:p>
          <a:p>
            <a:pPr marL="342900" indent="-342900"/>
            <a:r>
              <a:rPr lang="en-US" sz="2000" dirty="0">
                <a:latin typeface="Open Sans" panose="020B0606030504020204" pitchFamily="34" charset="0"/>
                <a:ea typeface="Open Sans" panose="020B0606030504020204" pitchFamily="34" charset="0"/>
                <a:cs typeface="Open Sans" panose="020B0606030504020204" pitchFamily="34" charset="0"/>
              </a:rPr>
              <a:t>Media processing</a:t>
            </a:r>
          </a:p>
          <a:p>
            <a:pPr marL="342900" indent="-342900"/>
            <a:r>
              <a:rPr lang="en-US" sz="2000" dirty="0">
                <a:latin typeface="Open Sans" panose="020B0606030504020204" pitchFamily="34" charset="0"/>
                <a:ea typeface="Open Sans" panose="020B0606030504020204" pitchFamily="34" charset="0"/>
                <a:cs typeface="Open Sans" panose="020B0606030504020204" pitchFamily="34" charset="0"/>
              </a:rPr>
              <a:t>Data analytics</a:t>
            </a:r>
          </a:p>
          <a:p>
            <a:pPr marL="342900" indent="-342900"/>
            <a:r>
              <a:rPr lang="en-US" sz="2000" dirty="0">
                <a:latin typeface="Open Sans" panose="020B0606030504020204" pitchFamily="34" charset="0"/>
                <a:ea typeface="Open Sans" panose="020B0606030504020204" pitchFamily="34" charset="0"/>
                <a:cs typeface="Open Sans" panose="020B0606030504020204" pitchFamily="34" charset="0"/>
              </a:rPr>
              <a:t>IoT related</a:t>
            </a:r>
          </a:p>
          <a:p>
            <a:endParaRPr lang="en-US" sz="2000" dirty="0">
              <a:latin typeface="Open Sans" panose="020B0606030504020204" pitchFamily="34" charset="0"/>
              <a:ea typeface="Open Sans" panose="020B0606030504020204" pitchFamily="34" charset="0"/>
              <a:cs typeface="Open Sans" panose="020B0606030504020204" pitchFamily="34" charset="0"/>
            </a:endParaRPr>
          </a:p>
          <a:p>
            <a:endParaRPr lang="en-US" sz="20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11997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B9CD19-0579-E542-A27D-1B574B90C6A5}"/>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t>Alibaba Cloud Function Compute</a:t>
            </a:r>
          </a:p>
          <a:p>
            <a:pPr marL="342900" indent="-342900">
              <a:buFont typeface="Arial" panose="020B0604020202020204" pitchFamily="34" charset="0"/>
              <a:buChar char="•"/>
            </a:pPr>
            <a:r>
              <a:rPr lang="en-US" dirty="0"/>
              <a:t>Triggers: API Gateway, streaming, IoT, HTTP, object storage, scheduled, message broker, NoSQL, relational database, CDN events, logs</a:t>
            </a:r>
          </a:p>
          <a:p>
            <a:pPr marL="342900" indent="-342900">
              <a:buFont typeface="Arial" panose="020B0604020202020204" pitchFamily="34" charset="0"/>
              <a:buChar char="•"/>
            </a:pPr>
            <a:r>
              <a:rPr lang="en-US" dirty="0"/>
              <a:t>Languages: Node.js, Python, Java, PHP, C#</a:t>
            </a:r>
          </a:p>
          <a:p>
            <a:pPr marL="342900" indent="-342900">
              <a:buFont typeface="Arial" panose="020B0604020202020204" pitchFamily="34" charset="0"/>
              <a:buChar char="•"/>
            </a:pPr>
            <a:r>
              <a:rPr lang="en-US" dirty="0"/>
              <a:t>Does not resolve dependencies – requires ready-to-run code</a:t>
            </a:r>
          </a:p>
        </p:txBody>
      </p:sp>
      <p:pic>
        <p:nvPicPr>
          <p:cNvPr id="10" name="Picture 9">
            <a:extLst>
              <a:ext uri="{FF2B5EF4-FFF2-40B4-BE49-F238E27FC236}">
                <a16:creationId xmlns:a16="http://schemas.microsoft.com/office/drawing/2014/main" id="{DABEB714-CB2E-834F-8D0F-F20DB6A5F8C7}"/>
              </a:ext>
            </a:extLst>
          </p:cNvPr>
          <p:cNvPicPr>
            <a:picLocks noChangeAspect="1"/>
          </p:cNvPicPr>
          <p:nvPr/>
        </p:nvPicPr>
        <p:blipFill>
          <a:blip r:embed="rId3"/>
          <a:stretch>
            <a:fillRect/>
          </a:stretch>
        </p:blipFill>
        <p:spPr>
          <a:xfrm>
            <a:off x="685800" y="583096"/>
            <a:ext cx="5671930" cy="972172"/>
          </a:xfrm>
          <a:prstGeom prst="rect">
            <a:avLst/>
          </a:prstGeom>
        </p:spPr>
      </p:pic>
    </p:spTree>
    <p:extLst>
      <p:ext uri="{BB962C8B-B14F-4D97-AF65-F5344CB8AC3E}">
        <p14:creationId xmlns:p14="http://schemas.microsoft.com/office/powerpoint/2010/main" val="3654690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B88BC-779B-F841-B7BE-297F74108497}"/>
              </a:ext>
            </a:extLst>
          </p:cNvPr>
          <p:cNvSpPr>
            <a:spLocks noGrp="1"/>
          </p:cNvSpPr>
          <p:nvPr>
            <p:ph type="title"/>
          </p:nvPr>
        </p:nvSpPr>
        <p:spPr/>
        <p:txBody>
          <a:bodyPr/>
          <a:lstStyle/>
          <a:p>
            <a:r>
              <a:rPr lang="en-US"/>
              <a:t>IBM CLOUD</a:t>
            </a:r>
          </a:p>
        </p:txBody>
      </p:sp>
      <p:pic>
        <p:nvPicPr>
          <p:cNvPr id="5" name="Picture 4">
            <a:extLst>
              <a:ext uri="{FF2B5EF4-FFF2-40B4-BE49-F238E27FC236}">
                <a16:creationId xmlns:a16="http://schemas.microsoft.com/office/drawing/2014/main" id="{EA2E5777-7C58-5648-A4D7-357110175B38}"/>
              </a:ext>
            </a:extLst>
          </p:cNvPr>
          <p:cNvPicPr>
            <a:picLocks noChangeAspect="1"/>
          </p:cNvPicPr>
          <p:nvPr/>
        </p:nvPicPr>
        <p:blipFill>
          <a:blip r:embed="rId3"/>
          <a:stretch>
            <a:fillRect/>
          </a:stretch>
        </p:blipFill>
        <p:spPr>
          <a:xfrm>
            <a:off x="8410742" y="438151"/>
            <a:ext cx="1193800" cy="1181100"/>
          </a:xfrm>
          <a:prstGeom prst="rect">
            <a:avLst/>
          </a:prstGeom>
        </p:spPr>
      </p:pic>
      <p:sp>
        <p:nvSpPr>
          <p:cNvPr id="3" name="Text Placeholder 2">
            <a:extLst>
              <a:ext uri="{FF2B5EF4-FFF2-40B4-BE49-F238E27FC236}">
                <a16:creationId xmlns:a16="http://schemas.microsoft.com/office/drawing/2014/main" id="{C8B9CD19-0579-E542-A27D-1B574B90C6A5}"/>
              </a:ext>
            </a:extLst>
          </p:cNvPr>
          <p:cNvSpPr>
            <a:spLocks noGrp="1"/>
          </p:cNvSpPr>
          <p:nvPr>
            <p:ph type="body" sz="quarter" idx="10"/>
          </p:nvPr>
        </p:nvSpPr>
        <p:spPr/>
        <p:txBody>
          <a:bodyPr/>
          <a:lstStyle/>
          <a:p>
            <a:r>
              <a:rPr lang="en-US" dirty="0"/>
              <a:t>Lags behind.</a:t>
            </a:r>
          </a:p>
          <a:p>
            <a:endParaRPr lang="en-US" dirty="0"/>
          </a:p>
          <a:p>
            <a:r>
              <a:rPr lang="en-US" dirty="0"/>
              <a:t>IBM Cloud Functions – based on open-source Apache </a:t>
            </a:r>
            <a:r>
              <a:rPr lang="en-US" dirty="0" err="1"/>
              <a:t>OpenWhisk</a:t>
            </a:r>
            <a:r>
              <a:rPr lang="en-US" dirty="0"/>
              <a:t> platform.</a:t>
            </a:r>
          </a:p>
          <a:p>
            <a:r>
              <a:rPr lang="en-US" dirty="0"/>
              <a:t>Supports out of the box: </a:t>
            </a:r>
            <a:r>
              <a:rPr lang="en-US" dirty="0" err="1"/>
              <a:t>nodeJS</a:t>
            </a:r>
            <a:r>
              <a:rPr lang="en-US" dirty="0"/>
              <a:t>, Go, Swift, Python, Ruby, PHP, Java, .NET Core.</a:t>
            </a:r>
          </a:p>
          <a:p>
            <a:endParaRPr lang="en-US" dirty="0"/>
          </a:p>
          <a:p>
            <a:r>
              <a:rPr lang="en-US" dirty="0"/>
              <a:t>Also has event streaming, push notifications, storage.</a:t>
            </a:r>
          </a:p>
        </p:txBody>
      </p:sp>
    </p:spTree>
    <p:extLst>
      <p:ext uri="{BB962C8B-B14F-4D97-AF65-F5344CB8AC3E}">
        <p14:creationId xmlns:p14="http://schemas.microsoft.com/office/powerpoint/2010/main" val="618280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2A226-136F-1D44-B417-480C27531F80}"/>
              </a:ext>
            </a:extLst>
          </p:cNvPr>
          <p:cNvSpPr>
            <a:spLocks noGrp="1"/>
          </p:cNvSpPr>
          <p:nvPr>
            <p:ph type="title"/>
          </p:nvPr>
        </p:nvSpPr>
        <p:spPr/>
        <p:txBody>
          <a:bodyPr/>
          <a:lstStyle/>
          <a:p>
            <a:r>
              <a:rPr lang="pl-PL" dirty="0"/>
              <a:t>AGENDA</a:t>
            </a:r>
          </a:p>
        </p:txBody>
      </p:sp>
      <p:sp>
        <p:nvSpPr>
          <p:cNvPr id="3" name="Text Placeholder 2">
            <a:extLst>
              <a:ext uri="{FF2B5EF4-FFF2-40B4-BE49-F238E27FC236}">
                <a16:creationId xmlns:a16="http://schemas.microsoft.com/office/drawing/2014/main" id="{F2A3FEF0-3204-194C-9B9A-D227BE5FE52D}"/>
              </a:ext>
            </a:extLst>
          </p:cNvPr>
          <p:cNvSpPr>
            <a:spLocks noGrp="1"/>
          </p:cNvSpPr>
          <p:nvPr>
            <p:ph type="body" sz="quarter" idx="10"/>
          </p:nvPr>
        </p:nvSpPr>
        <p:spPr/>
        <p:txBody>
          <a:bodyPr/>
          <a:lstStyle/>
          <a:p>
            <a:pPr marL="342900" indent="-342900">
              <a:buFont typeface="Arial" panose="020B0604020202020204" pitchFamily="34" charset="0"/>
              <a:buChar char="•"/>
            </a:pPr>
            <a:r>
              <a:rPr lang="pl-PL" dirty="0"/>
              <a:t>WHAT IS SERVERLESS</a:t>
            </a:r>
          </a:p>
          <a:p>
            <a:pPr marL="342900" indent="-342900">
              <a:buFont typeface="Arial" panose="020B0604020202020204" pitchFamily="34" charset="0"/>
              <a:buChar char="•"/>
            </a:pPr>
            <a:r>
              <a:rPr lang="pl-PL" dirty="0"/>
              <a:t>BENEFITS</a:t>
            </a:r>
          </a:p>
          <a:p>
            <a:pPr marL="342900" indent="-342900">
              <a:buFont typeface="Arial" panose="020B0604020202020204" pitchFamily="34" charset="0"/>
              <a:buChar char="•"/>
            </a:pPr>
            <a:r>
              <a:rPr lang="pl-PL" dirty="0"/>
              <a:t>PITFALLS</a:t>
            </a:r>
          </a:p>
          <a:p>
            <a:pPr marL="342900" indent="-342900">
              <a:buFont typeface="Arial" panose="020B0604020202020204" pitchFamily="34" charset="0"/>
              <a:buChar char="•"/>
            </a:pPr>
            <a:r>
              <a:rPr lang="pl-PL" dirty="0"/>
              <a:t>PATTERNS</a:t>
            </a:r>
          </a:p>
          <a:p>
            <a:pPr marL="342900" indent="-342900">
              <a:buFont typeface="Arial" panose="020B0604020202020204" pitchFamily="34" charset="0"/>
              <a:buChar char="•"/>
            </a:pPr>
            <a:r>
              <a:rPr lang="pl-PL" dirty="0"/>
              <a:t>PLAYERS</a:t>
            </a:r>
          </a:p>
        </p:txBody>
      </p:sp>
      <p:sp>
        <p:nvSpPr>
          <p:cNvPr id="4" name="TextBox 3">
            <a:extLst>
              <a:ext uri="{FF2B5EF4-FFF2-40B4-BE49-F238E27FC236}">
                <a16:creationId xmlns:a16="http://schemas.microsoft.com/office/drawing/2014/main" id="{D4BFEB80-7A21-8548-9A29-65D283243BF8}"/>
              </a:ext>
            </a:extLst>
          </p:cNvPr>
          <p:cNvSpPr txBox="1"/>
          <p:nvPr/>
        </p:nvSpPr>
        <p:spPr>
          <a:xfrm>
            <a:off x="5261643" y="1459230"/>
            <a:ext cx="1668714" cy="3939540"/>
          </a:xfrm>
          <a:prstGeom prst="rect">
            <a:avLst/>
          </a:prstGeom>
          <a:noFill/>
        </p:spPr>
        <p:txBody>
          <a:bodyPr wrap="square" rtlCol="0">
            <a:spAutoFit/>
          </a:bodyPr>
          <a:lstStyle/>
          <a:p>
            <a:r>
              <a:rPr lang="en-US" sz="25000" b="1" dirty="0">
                <a:latin typeface="Proxima Nova" panose="02000506030000020004" pitchFamily="2" charset="0"/>
              </a:rPr>
              <a:t>?</a:t>
            </a:r>
          </a:p>
        </p:txBody>
      </p:sp>
    </p:spTree>
    <p:extLst>
      <p:ext uri="{BB962C8B-B14F-4D97-AF65-F5344CB8AC3E}">
        <p14:creationId xmlns:p14="http://schemas.microsoft.com/office/powerpoint/2010/main" val="273615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0A73EE-6C1A-844E-94A0-7FC86EDB2447}"/>
              </a:ext>
            </a:extLst>
          </p:cNvPr>
          <p:cNvPicPr>
            <a:picLocks noChangeAspect="1"/>
          </p:cNvPicPr>
          <p:nvPr/>
        </p:nvPicPr>
        <p:blipFill>
          <a:blip r:embed="rId3">
            <a:extLst>
              <a:ext uri="{BEBA8EAE-BF5A-486C-A8C5-ECC9F3942E4B}">
                <a14:imgProps xmlns:a14="http://schemas.microsoft.com/office/drawing/2010/main">
                  <a14:imgLayer>
                    <a14:imgEffect>
                      <a14:brightnessContrast bright="-30000" contrast="37000"/>
                    </a14:imgEffect>
                  </a14:imgLayer>
                </a14:imgProps>
              </a:ext>
              <a:ext uri="{28A0092B-C50C-407E-A947-70E740481C1C}">
                <a14:useLocalDpi xmlns:a14="http://schemas.microsoft.com/office/drawing/2010/main" val="0"/>
              </a:ext>
            </a:extLst>
          </a:blip>
          <a:stretch>
            <a:fillRect/>
          </a:stretch>
        </p:blipFill>
        <p:spPr>
          <a:xfrm>
            <a:off x="534572" y="675249"/>
            <a:ext cx="9308860" cy="5505240"/>
          </a:xfrm>
          <a:prstGeom prst="rect">
            <a:avLst/>
          </a:prstGeom>
        </p:spPr>
      </p:pic>
      <p:pic>
        <p:nvPicPr>
          <p:cNvPr id="4" name="Picture 3">
            <a:extLst>
              <a:ext uri="{FF2B5EF4-FFF2-40B4-BE49-F238E27FC236}">
                <a16:creationId xmlns:a16="http://schemas.microsoft.com/office/drawing/2014/main" id="{E2227016-A832-9645-BBD8-4807CABD451A}"/>
              </a:ext>
            </a:extLst>
          </p:cNvPr>
          <p:cNvPicPr>
            <a:picLocks noChangeAspect="1"/>
          </p:cNvPicPr>
          <p:nvPr/>
        </p:nvPicPr>
        <p:blipFill>
          <a:blip r:embed="rId4"/>
          <a:stretch>
            <a:fillRect/>
          </a:stretch>
        </p:blipFill>
        <p:spPr>
          <a:xfrm>
            <a:off x="534572" y="307340"/>
            <a:ext cx="2614775" cy="958751"/>
          </a:xfrm>
          <a:prstGeom prst="rect">
            <a:avLst/>
          </a:prstGeom>
        </p:spPr>
      </p:pic>
    </p:spTree>
    <p:extLst>
      <p:ext uri="{BB962C8B-B14F-4D97-AF65-F5344CB8AC3E}">
        <p14:creationId xmlns:p14="http://schemas.microsoft.com/office/powerpoint/2010/main" val="2452344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4F2E90A-02C1-6B4A-BF5D-0AB41B80A2DA}"/>
              </a:ext>
            </a:extLst>
          </p:cNvPr>
          <p:cNvPicPr>
            <a:picLocks noChangeAspect="1"/>
          </p:cNvPicPr>
          <p:nvPr/>
        </p:nvPicPr>
        <p:blipFill>
          <a:blip r:embed="rId3"/>
          <a:stretch>
            <a:fillRect/>
          </a:stretch>
        </p:blipFill>
        <p:spPr>
          <a:xfrm>
            <a:off x="5245100" y="2946400"/>
            <a:ext cx="1701800" cy="482600"/>
          </a:xfrm>
          <a:prstGeom prst="rect">
            <a:avLst/>
          </a:prstGeom>
        </p:spPr>
      </p:pic>
      <p:pic>
        <p:nvPicPr>
          <p:cNvPr id="5" name="Graphic 4">
            <a:extLst>
              <a:ext uri="{FF2B5EF4-FFF2-40B4-BE49-F238E27FC236}">
                <a16:creationId xmlns:a16="http://schemas.microsoft.com/office/drawing/2014/main" id="{69468C53-8EA4-5E4D-8DD9-66DDA0CA52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92535" y="793751"/>
            <a:ext cx="2868672" cy="1220010"/>
          </a:xfrm>
          <a:prstGeom prst="rect">
            <a:avLst/>
          </a:prstGeom>
        </p:spPr>
      </p:pic>
      <p:pic>
        <p:nvPicPr>
          <p:cNvPr id="6" name="Picture 5">
            <a:extLst>
              <a:ext uri="{FF2B5EF4-FFF2-40B4-BE49-F238E27FC236}">
                <a16:creationId xmlns:a16="http://schemas.microsoft.com/office/drawing/2014/main" id="{B9122C3D-C088-2D4D-A9CC-C6D7F3256532}"/>
              </a:ext>
            </a:extLst>
          </p:cNvPr>
          <p:cNvPicPr>
            <a:picLocks noChangeAspect="1"/>
          </p:cNvPicPr>
          <p:nvPr/>
        </p:nvPicPr>
        <p:blipFill>
          <a:blip r:embed="rId6"/>
          <a:stretch>
            <a:fillRect/>
          </a:stretch>
        </p:blipFill>
        <p:spPr>
          <a:xfrm>
            <a:off x="1315828" y="2946400"/>
            <a:ext cx="2705100" cy="469900"/>
          </a:xfrm>
          <a:prstGeom prst="rect">
            <a:avLst/>
          </a:prstGeom>
        </p:spPr>
      </p:pic>
      <p:grpSp>
        <p:nvGrpSpPr>
          <p:cNvPr id="11" name="Group 10">
            <a:extLst>
              <a:ext uri="{FF2B5EF4-FFF2-40B4-BE49-F238E27FC236}">
                <a16:creationId xmlns:a16="http://schemas.microsoft.com/office/drawing/2014/main" id="{4922F342-C6B6-DE40-9FD7-6BB8FDB306B3}"/>
              </a:ext>
            </a:extLst>
          </p:cNvPr>
          <p:cNvGrpSpPr/>
          <p:nvPr/>
        </p:nvGrpSpPr>
        <p:grpSpPr>
          <a:xfrm>
            <a:off x="8171072" y="2705100"/>
            <a:ext cx="2780785" cy="952500"/>
            <a:chOff x="8587432" y="3429000"/>
            <a:chExt cx="2780785" cy="952500"/>
          </a:xfrm>
        </p:grpSpPr>
        <p:pic>
          <p:nvPicPr>
            <p:cNvPr id="9" name="Picture 8">
              <a:extLst>
                <a:ext uri="{FF2B5EF4-FFF2-40B4-BE49-F238E27FC236}">
                  <a16:creationId xmlns:a16="http://schemas.microsoft.com/office/drawing/2014/main" id="{864BD054-1A6A-3A4E-B978-00569F1F6163}"/>
                </a:ext>
              </a:extLst>
            </p:cNvPr>
            <p:cNvPicPr>
              <a:picLocks noChangeAspect="1"/>
            </p:cNvPicPr>
            <p:nvPr/>
          </p:nvPicPr>
          <p:blipFill>
            <a:blip r:embed="rId7"/>
            <a:stretch>
              <a:fillRect/>
            </a:stretch>
          </p:blipFill>
          <p:spPr>
            <a:xfrm>
              <a:off x="8587432" y="3429000"/>
              <a:ext cx="952500" cy="952500"/>
            </a:xfrm>
            <a:prstGeom prst="rect">
              <a:avLst/>
            </a:prstGeom>
          </p:spPr>
        </p:pic>
        <p:sp>
          <p:nvSpPr>
            <p:cNvPr id="10" name="TextBox 9">
              <a:extLst>
                <a:ext uri="{FF2B5EF4-FFF2-40B4-BE49-F238E27FC236}">
                  <a16:creationId xmlns:a16="http://schemas.microsoft.com/office/drawing/2014/main" id="{CF06B5F7-A2EB-1649-A276-E58FE8A29D13}"/>
                </a:ext>
              </a:extLst>
            </p:cNvPr>
            <p:cNvSpPr txBox="1"/>
            <p:nvPr/>
          </p:nvSpPr>
          <p:spPr>
            <a:xfrm>
              <a:off x="9539932" y="3674417"/>
              <a:ext cx="1828285" cy="461665"/>
            </a:xfrm>
            <a:prstGeom prst="rect">
              <a:avLst/>
            </a:prstGeom>
            <a:noFill/>
          </p:spPr>
          <p:txBody>
            <a:bodyPr wrap="square" rtlCol="0">
              <a:spAutoFit/>
            </a:bodyPr>
            <a:lstStyle/>
            <a:p>
              <a:r>
                <a:rPr lang="en-US" sz="2400" b="1">
                  <a:solidFill>
                    <a:srgbClr val="57C1CD"/>
                  </a:solidFill>
                  <a:latin typeface="Georgia" panose="02040502050405020303" pitchFamily="18" charset="0"/>
                  <a:cs typeface="Times New Roman" panose="02020603050405020304" pitchFamily="18" charset="0"/>
                </a:rPr>
                <a:t>Functions</a:t>
              </a:r>
            </a:p>
          </p:txBody>
        </p:sp>
      </p:grpSp>
      <p:pic>
        <p:nvPicPr>
          <p:cNvPr id="12" name="Picture 11">
            <a:extLst>
              <a:ext uri="{FF2B5EF4-FFF2-40B4-BE49-F238E27FC236}">
                <a16:creationId xmlns:a16="http://schemas.microsoft.com/office/drawing/2014/main" id="{AA4F476F-CC72-4F40-A4A3-F2C3C8C61105}"/>
              </a:ext>
            </a:extLst>
          </p:cNvPr>
          <p:cNvPicPr>
            <a:picLocks noChangeAspect="1"/>
          </p:cNvPicPr>
          <p:nvPr/>
        </p:nvPicPr>
        <p:blipFill>
          <a:blip r:embed="rId8"/>
          <a:stretch>
            <a:fillRect/>
          </a:stretch>
        </p:blipFill>
        <p:spPr>
          <a:xfrm>
            <a:off x="7431337" y="4675860"/>
            <a:ext cx="1080000" cy="1080000"/>
          </a:xfrm>
          <a:prstGeom prst="rect">
            <a:avLst/>
          </a:prstGeom>
        </p:spPr>
      </p:pic>
      <p:pic>
        <p:nvPicPr>
          <p:cNvPr id="13" name="Picture 12">
            <a:extLst>
              <a:ext uri="{FF2B5EF4-FFF2-40B4-BE49-F238E27FC236}">
                <a16:creationId xmlns:a16="http://schemas.microsoft.com/office/drawing/2014/main" id="{B18DE497-75D8-D94B-88D7-F30E18869534}"/>
              </a:ext>
            </a:extLst>
          </p:cNvPr>
          <p:cNvPicPr>
            <a:picLocks noChangeAspect="1"/>
          </p:cNvPicPr>
          <p:nvPr/>
        </p:nvPicPr>
        <p:blipFill>
          <a:blip r:embed="rId9"/>
          <a:stretch>
            <a:fillRect/>
          </a:stretch>
        </p:blipFill>
        <p:spPr>
          <a:xfrm>
            <a:off x="2960662" y="4675860"/>
            <a:ext cx="1800000" cy="1080000"/>
          </a:xfrm>
          <a:prstGeom prst="rect">
            <a:avLst/>
          </a:prstGeom>
        </p:spPr>
      </p:pic>
      <p:pic>
        <p:nvPicPr>
          <p:cNvPr id="14" name="Picture 13">
            <a:extLst>
              <a:ext uri="{FF2B5EF4-FFF2-40B4-BE49-F238E27FC236}">
                <a16:creationId xmlns:a16="http://schemas.microsoft.com/office/drawing/2014/main" id="{D335077D-0F28-C548-A9CB-5A15271C6C09}"/>
              </a:ext>
            </a:extLst>
          </p:cNvPr>
          <p:cNvPicPr>
            <a:picLocks noChangeAspect="1"/>
          </p:cNvPicPr>
          <p:nvPr/>
        </p:nvPicPr>
        <p:blipFill>
          <a:blip r:embed="rId10"/>
          <a:stretch>
            <a:fillRect/>
          </a:stretch>
        </p:blipFill>
        <p:spPr>
          <a:xfrm>
            <a:off x="5372288" y="4675860"/>
            <a:ext cx="1447423" cy="1080000"/>
          </a:xfrm>
          <a:prstGeom prst="rect">
            <a:avLst/>
          </a:prstGeom>
        </p:spPr>
      </p:pic>
      <p:sp>
        <p:nvSpPr>
          <p:cNvPr id="15" name="Left Brace 14">
            <a:extLst>
              <a:ext uri="{FF2B5EF4-FFF2-40B4-BE49-F238E27FC236}">
                <a16:creationId xmlns:a16="http://schemas.microsoft.com/office/drawing/2014/main" id="{C9EA4546-8CD9-6647-AB1B-69A907B0E6B3}"/>
              </a:ext>
            </a:extLst>
          </p:cNvPr>
          <p:cNvSpPr/>
          <p:nvPr/>
        </p:nvSpPr>
        <p:spPr>
          <a:xfrm rot="5400000">
            <a:off x="5912140" y="531304"/>
            <a:ext cx="367717" cy="7512151"/>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8408980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2796573-E3C6-B449-9971-0E597B865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6514" y="31802"/>
            <a:ext cx="5538972" cy="6826198"/>
          </a:xfrm>
          <a:prstGeom prst="rect">
            <a:avLst/>
          </a:prstGeom>
        </p:spPr>
      </p:pic>
    </p:spTree>
    <p:extLst>
      <p:ext uri="{BB962C8B-B14F-4D97-AF65-F5344CB8AC3E}">
        <p14:creationId xmlns:p14="http://schemas.microsoft.com/office/powerpoint/2010/main" val="931339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B79BBA-C5DB-6444-9034-F470EBDE60AB}"/>
              </a:ext>
            </a:extLst>
          </p:cNvPr>
          <p:cNvSpPr>
            <a:spLocks noGrp="1"/>
          </p:cNvSpPr>
          <p:nvPr>
            <p:ph type="body" sz="quarter" idx="10"/>
          </p:nvPr>
        </p:nvSpPr>
        <p:spPr>
          <a:xfrm>
            <a:off x="685800" y="1350459"/>
            <a:ext cx="10820400" cy="916448"/>
          </a:xfrm>
        </p:spPr>
        <p:txBody>
          <a:bodyPr/>
          <a:lstStyle/>
          <a:p>
            <a:pPr marL="342900" indent="-342900">
              <a:buFont typeface="Arial" panose="020B0604020202020204" pitchFamily="34" charset="0"/>
              <a:buChar char="•"/>
            </a:pPr>
            <a:r>
              <a:rPr lang="en-US" dirty="0"/>
              <a:t>supported by community</a:t>
            </a:r>
          </a:p>
          <a:p>
            <a:pPr marL="342900" indent="-342900">
              <a:buFont typeface="Arial" panose="020B0604020202020204" pitchFamily="34" charset="0"/>
              <a:buChar char="•"/>
            </a:pPr>
            <a:r>
              <a:rPr lang="en-US" dirty="0"/>
              <a:t>Kubernetes-based</a:t>
            </a:r>
          </a:p>
          <a:p>
            <a:pPr marL="342900" indent="-342900">
              <a:buFont typeface="Arial" panose="020B0604020202020204" pitchFamily="34" charset="0"/>
              <a:buChar char="•"/>
            </a:pPr>
            <a:r>
              <a:rPr lang="en-US" dirty="0"/>
              <a:t>Runtimes: Python, Node.js, Ruby, PHP, Go, .NET Core, Java, Ballerina, custom</a:t>
            </a:r>
          </a:p>
        </p:txBody>
      </p:sp>
      <p:sp>
        <p:nvSpPr>
          <p:cNvPr id="7" name="Rectangle 6">
            <a:extLst>
              <a:ext uri="{FF2B5EF4-FFF2-40B4-BE49-F238E27FC236}">
                <a16:creationId xmlns:a16="http://schemas.microsoft.com/office/drawing/2014/main" id="{151D80D5-A0A2-894C-B800-01DD5A8537AE}"/>
              </a:ext>
            </a:extLst>
          </p:cNvPr>
          <p:cNvSpPr/>
          <p:nvPr/>
        </p:nvSpPr>
        <p:spPr>
          <a:xfrm>
            <a:off x="0" y="0"/>
            <a:ext cx="12192000" cy="972274"/>
          </a:xfrm>
          <a:prstGeom prst="rect">
            <a:avLst/>
          </a:prstGeom>
          <a:gradFill>
            <a:gsLst>
              <a:gs pos="0">
                <a:srgbClr val="008145"/>
              </a:gs>
              <a:gs pos="70000">
                <a:srgbClr val="82C341"/>
              </a:gs>
              <a:gs pos="86000">
                <a:schemeClr val="bg1">
                  <a:alpha val="0"/>
                </a:schemeClr>
              </a:gs>
            </a:gsLst>
            <a:lin ang="0" scaled="0"/>
          </a:gradFill>
        </p:spPr>
        <p:txBody>
          <a:bodyPr lIns="0"/>
          <a:lstStyle/>
          <a:p>
            <a:pPr>
              <a:lnSpc>
                <a:spcPct val="90000"/>
              </a:lnSpc>
              <a:spcBef>
                <a:spcPct val="0"/>
              </a:spcBef>
            </a:pPr>
            <a:endParaRPr lang="en-US" sz="4400">
              <a:solidFill>
                <a:schemeClr val="tx1"/>
              </a:solidFill>
              <a:latin typeface="Proxima Nova Black" panose="02000506030000020004" pitchFamily="50" charset="0"/>
              <a:ea typeface="+mj-ea"/>
              <a:cs typeface="+mj-cs"/>
            </a:endParaRPr>
          </a:p>
        </p:txBody>
      </p:sp>
      <p:pic>
        <p:nvPicPr>
          <p:cNvPr id="9" name="Graphic 8">
            <a:extLst>
              <a:ext uri="{FF2B5EF4-FFF2-40B4-BE49-F238E27FC236}">
                <a16:creationId xmlns:a16="http://schemas.microsoft.com/office/drawing/2014/main" id="{C6BBD83A-8A2D-294E-A92C-1D88229F68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2920" y="80015"/>
            <a:ext cx="3331464" cy="812243"/>
          </a:xfrm>
          <a:prstGeom prst="rect">
            <a:avLst/>
          </a:prstGeom>
        </p:spPr>
      </p:pic>
      <p:sp>
        <p:nvSpPr>
          <p:cNvPr id="5" name="Title 1">
            <a:extLst>
              <a:ext uri="{FF2B5EF4-FFF2-40B4-BE49-F238E27FC236}">
                <a16:creationId xmlns:a16="http://schemas.microsoft.com/office/drawing/2014/main" id="{19BE4E51-6F62-AC4D-8175-CAE1491F5018}"/>
              </a:ext>
            </a:extLst>
          </p:cNvPr>
          <p:cNvSpPr>
            <a:spLocks noGrp="1"/>
          </p:cNvSpPr>
          <p:nvPr>
            <p:ph type="title"/>
          </p:nvPr>
        </p:nvSpPr>
        <p:spPr>
          <a:xfrm>
            <a:off x="2560320" y="3429000"/>
            <a:ext cx="8763000" cy="685800"/>
          </a:xfrm>
        </p:spPr>
        <p:txBody>
          <a:bodyPr/>
          <a:lstStyle/>
          <a:p>
            <a:r>
              <a:rPr lang="en-US" dirty="0"/>
              <a:t>PROJECT</a:t>
            </a:r>
          </a:p>
        </p:txBody>
      </p:sp>
      <p:pic>
        <p:nvPicPr>
          <p:cNvPr id="6" name="Picture 5">
            <a:extLst>
              <a:ext uri="{FF2B5EF4-FFF2-40B4-BE49-F238E27FC236}">
                <a16:creationId xmlns:a16="http://schemas.microsoft.com/office/drawing/2014/main" id="{2F3707CB-B4C7-FA4E-B610-8E4BDBCEBF96}"/>
              </a:ext>
            </a:extLst>
          </p:cNvPr>
          <p:cNvPicPr>
            <a:picLocks noChangeAspect="1"/>
          </p:cNvPicPr>
          <p:nvPr/>
        </p:nvPicPr>
        <p:blipFill>
          <a:blip r:embed="rId5"/>
          <a:stretch>
            <a:fillRect/>
          </a:stretch>
        </p:blipFill>
        <p:spPr>
          <a:xfrm>
            <a:off x="502920" y="3210421"/>
            <a:ext cx="1905000" cy="787400"/>
          </a:xfrm>
          <a:prstGeom prst="rect">
            <a:avLst/>
          </a:prstGeom>
        </p:spPr>
      </p:pic>
      <p:sp>
        <p:nvSpPr>
          <p:cNvPr id="8" name="Text Placeholder 2">
            <a:extLst>
              <a:ext uri="{FF2B5EF4-FFF2-40B4-BE49-F238E27FC236}">
                <a16:creationId xmlns:a16="http://schemas.microsoft.com/office/drawing/2014/main" id="{FFA84ADA-2C4C-4846-8EC2-840911F49085}"/>
              </a:ext>
            </a:extLst>
          </p:cNvPr>
          <p:cNvSpPr txBox="1">
            <a:spLocks/>
          </p:cNvSpPr>
          <p:nvPr/>
        </p:nvSpPr>
        <p:spPr>
          <a:xfrm>
            <a:off x="685800" y="4291686"/>
            <a:ext cx="10820400" cy="1736456"/>
          </a:xfrm>
          <a:prstGeom prst="rect">
            <a:avLst/>
          </a:prstGeom>
        </p:spPr>
        <p:txBody>
          <a:bodyPr lIns="0"/>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Docker-based (you manage and configure </a:t>
            </a:r>
            <a:r>
              <a:rPr lang="en-US" dirty="0" err="1"/>
              <a:t>fn</a:t>
            </a:r>
            <a:r>
              <a:rPr lang="en-US" dirty="0"/>
              <a:t> servers)</a:t>
            </a:r>
          </a:p>
          <a:p>
            <a:pPr marL="342900" indent="-342900">
              <a:buFont typeface="Arial" panose="020B0604020202020204" pitchFamily="34" charset="0"/>
              <a:buChar char="•"/>
            </a:pPr>
            <a:r>
              <a:rPr lang="en-US" dirty="0"/>
              <a:t>Managed by Oracle currently</a:t>
            </a:r>
          </a:p>
          <a:p>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191322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7BB59EF-0B91-D64C-87FE-E0E739660A3C}"/>
              </a:ext>
            </a:extLst>
          </p:cNvPr>
          <p:cNvSpPr>
            <a:spLocks noGrp="1"/>
          </p:cNvSpPr>
          <p:nvPr>
            <p:ph type="body" sz="quarter" idx="10"/>
          </p:nvPr>
        </p:nvSpPr>
        <p:spPr>
          <a:xfrm>
            <a:off x="685800" y="1077411"/>
            <a:ext cx="10820400" cy="1714501"/>
          </a:xfrm>
        </p:spPr>
        <p:txBody>
          <a:bodyPr/>
          <a:lstStyle/>
          <a:p>
            <a:pPr marL="342900" indent="-342900">
              <a:buFont typeface="Arial" panose="020B0604020202020204" pitchFamily="34" charset="0"/>
              <a:buChar char="•"/>
            </a:pPr>
            <a:r>
              <a:rPr lang="en-US" dirty="0"/>
              <a:t>developed by Platform9 and OSS community</a:t>
            </a:r>
          </a:p>
          <a:p>
            <a:pPr marL="342900" indent="-342900">
              <a:buFont typeface="Arial" panose="020B0604020202020204" pitchFamily="34" charset="0"/>
              <a:buChar char="•"/>
            </a:pPr>
            <a:r>
              <a:rPr lang="en-US" dirty="0"/>
              <a:t>Kubernetes-based</a:t>
            </a:r>
          </a:p>
          <a:p>
            <a:pPr marL="342900" indent="-342900">
              <a:buFont typeface="Arial" panose="020B0604020202020204" pitchFamily="34" charset="0"/>
              <a:buChar char="•"/>
            </a:pPr>
            <a:r>
              <a:rPr lang="en-US" dirty="0"/>
              <a:t>Python, Node.js, Go, .NET, PHP, Ruby, Perl, Binary + any custom container</a:t>
            </a:r>
          </a:p>
          <a:p>
            <a:pPr marL="342900" indent="-342900">
              <a:buFont typeface="Arial" panose="020B0604020202020204" pitchFamily="34" charset="0"/>
              <a:buChar char="•"/>
            </a:pPr>
            <a:r>
              <a:rPr lang="en-US" dirty="0"/>
              <a:t>Can scale to 0 or ensure low latency (cold starts 100ms typically)</a:t>
            </a:r>
          </a:p>
          <a:p>
            <a:pPr marL="342900" indent="-342900">
              <a:buFont typeface="Arial" panose="020B0604020202020204" pitchFamily="34" charset="0"/>
              <a:buChar char="•"/>
            </a:pPr>
            <a:r>
              <a:rPr lang="en-US" dirty="0"/>
              <a:t>Good documentation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7" name="Rectangle 6">
            <a:extLst>
              <a:ext uri="{FF2B5EF4-FFF2-40B4-BE49-F238E27FC236}">
                <a16:creationId xmlns:a16="http://schemas.microsoft.com/office/drawing/2014/main" id="{30A6F686-545F-7F4A-B492-C2EEA44FE535}"/>
              </a:ext>
            </a:extLst>
          </p:cNvPr>
          <p:cNvSpPr/>
          <p:nvPr/>
        </p:nvSpPr>
        <p:spPr>
          <a:xfrm>
            <a:off x="0" y="0"/>
            <a:ext cx="12192000" cy="972274"/>
          </a:xfrm>
          <a:prstGeom prst="rect">
            <a:avLst/>
          </a:prstGeom>
          <a:gradFill>
            <a:gsLst>
              <a:gs pos="0">
                <a:schemeClr val="tx1"/>
              </a:gs>
              <a:gs pos="70000">
                <a:schemeClr val="tx1"/>
              </a:gs>
              <a:gs pos="86000">
                <a:schemeClr val="bg1">
                  <a:alpha val="0"/>
                </a:schemeClr>
              </a:gs>
            </a:gsLst>
            <a:lin ang="0" scaled="0"/>
          </a:gradFill>
        </p:spPr>
        <p:txBody>
          <a:bodyPr lIns="0"/>
          <a:lstStyle/>
          <a:p>
            <a:pPr>
              <a:lnSpc>
                <a:spcPct val="90000"/>
              </a:lnSpc>
              <a:spcBef>
                <a:spcPct val="0"/>
              </a:spcBef>
            </a:pPr>
            <a:endParaRPr lang="en-US" sz="4400">
              <a:solidFill>
                <a:schemeClr val="tx1"/>
              </a:solidFill>
              <a:latin typeface="Proxima Nova Black" panose="02000506030000020004" pitchFamily="50" charset="0"/>
              <a:ea typeface="+mj-ea"/>
              <a:cs typeface="+mj-cs"/>
            </a:endParaRPr>
          </a:p>
        </p:txBody>
      </p:sp>
      <p:pic>
        <p:nvPicPr>
          <p:cNvPr id="9" name="Picture 8">
            <a:extLst>
              <a:ext uri="{FF2B5EF4-FFF2-40B4-BE49-F238E27FC236}">
                <a16:creationId xmlns:a16="http://schemas.microsoft.com/office/drawing/2014/main" id="{A3FEB8F8-582E-7D40-833D-8BD98997AE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89095"/>
            <a:ext cx="2679227" cy="794084"/>
          </a:xfrm>
          <a:prstGeom prst="rect">
            <a:avLst/>
          </a:prstGeom>
        </p:spPr>
      </p:pic>
      <p:sp>
        <p:nvSpPr>
          <p:cNvPr id="6" name="Rectangle 5">
            <a:extLst>
              <a:ext uri="{FF2B5EF4-FFF2-40B4-BE49-F238E27FC236}">
                <a16:creationId xmlns:a16="http://schemas.microsoft.com/office/drawing/2014/main" id="{F557ED5A-12BB-BA46-960B-61B5BD82729B}"/>
              </a:ext>
            </a:extLst>
          </p:cNvPr>
          <p:cNvSpPr/>
          <p:nvPr/>
        </p:nvSpPr>
        <p:spPr>
          <a:xfrm>
            <a:off x="0" y="3429000"/>
            <a:ext cx="12192000" cy="972274"/>
          </a:xfrm>
          <a:prstGeom prst="rect">
            <a:avLst/>
          </a:prstGeom>
          <a:gradFill>
            <a:gsLst>
              <a:gs pos="0">
                <a:srgbClr val="29558F"/>
              </a:gs>
              <a:gs pos="70000">
                <a:srgbClr val="29558F"/>
              </a:gs>
              <a:gs pos="86000">
                <a:schemeClr val="bg1">
                  <a:alpha val="0"/>
                </a:schemeClr>
              </a:gs>
            </a:gsLst>
            <a:lin ang="0" scaled="0"/>
          </a:gradFill>
        </p:spPr>
        <p:txBody>
          <a:bodyPr lIns="0"/>
          <a:lstStyle/>
          <a:p>
            <a:pPr>
              <a:lnSpc>
                <a:spcPct val="90000"/>
              </a:lnSpc>
              <a:spcBef>
                <a:spcPct val="0"/>
              </a:spcBef>
            </a:pPr>
            <a:endParaRPr lang="en-US" sz="4400">
              <a:solidFill>
                <a:schemeClr val="tx1"/>
              </a:solidFill>
              <a:latin typeface="Proxima Nova Black" panose="02000506030000020004" pitchFamily="50" charset="0"/>
              <a:ea typeface="+mj-ea"/>
              <a:cs typeface="+mj-cs"/>
            </a:endParaRPr>
          </a:p>
        </p:txBody>
      </p:sp>
      <p:pic>
        <p:nvPicPr>
          <p:cNvPr id="8" name="Graphic 7">
            <a:extLst>
              <a:ext uri="{FF2B5EF4-FFF2-40B4-BE49-F238E27FC236}">
                <a16:creationId xmlns:a16="http://schemas.microsoft.com/office/drawing/2014/main" id="{CFA096A0-A9EA-634E-A2EA-FF57618D72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800" y="3534137"/>
            <a:ext cx="3048000" cy="762000"/>
          </a:xfrm>
          <a:prstGeom prst="rect">
            <a:avLst/>
          </a:prstGeom>
        </p:spPr>
      </p:pic>
      <p:sp>
        <p:nvSpPr>
          <p:cNvPr id="10" name="Text Placeholder 2">
            <a:extLst>
              <a:ext uri="{FF2B5EF4-FFF2-40B4-BE49-F238E27FC236}">
                <a16:creationId xmlns:a16="http://schemas.microsoft.com/office/drawing/2014/main" id="{A43FF50A-63DC-D14B-97E8-EA5A24D32021}"/>
              </a:ext>
            </a:extLst>
          </p:cNvPr>
          <p:cNvSpPr txBox="1">
            <a:spLocks/>
          </p:cNvSpPr>
          <p:nvPr/>
        </p:nvSpPr>
        <p:spPr>
          <a:xfrm>
            <a:off x="685800" y="4506411"/>
            <a:ext cx="10820400" cy="1570567"/>
          </a:xfrm>
          <a:prstGeom prst="rect">
            <a:avLst/>
          </a:prstGeom>
        </p:spPr>
        <p:txBody>
          <a:bodyPr lIns="0"/>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IBM runs it as IBM Cloud Functions</a:t>
            </a:r>
          </a:p>
          <a:p>
            <a:pPr marL="342900" indent="-342900">
              <a:buFont typeface="Arial" panose="020B0604020202020204" pitchFamily="34" charset="0"/>
              <a:buChar char="•"/>
            </a:pPr>
            <a:r>
              <a:rPr lang="en-US" dirty="0"/>
              <a:t>Kubernetes-based (Can also be deployed on: Mesos, OpenShift, bare VMs)</a:t>
            </a:r>
          </a:p>
          <a:p>
            <a:pPr marL="342900" indent="-342900">
              <a:buFont typeface="Arial" panose="020B0604020202020204" pitchFamily="34" charset="0"/>
              <a:buChar char="•"/>
            </a:pPr>
            <a:r>
              <a:rPr lang="en-US" dirty="0"/>
              <a:t>Python, Node.js, Swift, Go, Java, Scala, PHP, Ruby, Ballerina, custom</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855532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E06034-3C2A-F24F-9FC6-1C314B698727}"/>
              </a:ext>
            </a:extLst>
          </p:cNvPr>
          <p:cNvSpPr>
            <a:spLocks noGrp="1"/>
          </p:cNvSpPr>
          <p:nvPr>
            <p:ph type="body" sz="quarter" idx="10"/>
          </p:nvPr>
        </p:nvSpPr>
        <p:spPr>
          <a:xfrm>
            <a:off x="685800" y="1659467"/>
            <a:ext cx="10820400" cy="3826933"/>
          </a:xfrm>
        </p:spPr>
        <p:txBody>
          <a:bodyPr/>
          <a:lstStyle/>
          <a:p>
            <a:endParaRPr lang="en-US" sz="1600"/>
          </a:p>
          <a:p>
            <a:endParaRPr lang="en-US" sz="1600"/>
          </a:p>
          <a:p>
            <a:endParaRPr lang="en-US" sz="1600"/>
          </a:p>
          <a:p>
            <a:endParaRPr lang="en-US" sz="1600"/>
          </a:p>
        </p:txBody>
      </p:sp>
      <p:sp>
        <p:nvSpPr>
          <p:cNvPr id="6" name="Rectangle 5">
            <a:extLst>
              <a:ext uri="{FF2B5EF4-FFF2-40B4-BE49-F238E27FC236}">
                <a16:creationId xmlns:a16="http://schemas.microsoft.com/office/drawing/2014/main" id="{3C916E52-05F6-B742-BC25-47A34224E6B3}"/>
              </a:ext>
            </a:extLst>
          </p:cNvPr>
          <p:cNvSpPr/>
          <p:nvPr/>
        </p:nvSpPr>
        <p:spPr>
          <a:xfrm>
            <a:off x="0" y="0"/>
            <a:ext cx="12192000" cy="972274"/>
          </a:xfrm>
          <a:prstGeom prst="rect">
            <a:avLst/>
          </a:prstGeom>
          <a:gradFill>
            <a:gsLst>
              <a:gs pos="0">
                <a:srgbClr val="403F4C"/>
              </a:gs>
              <a:gs pos="70000">
                <a:srgbClr val="403F4C"/>
              </a:gs>
              <a:gs pos="86000">
                <a:schemeClr val="bg1">
                  <a:alpha val="0"/>
                </a:schemeClr>
              </a:gs>
            </a:gsLst>
            <a:lin ang="0" scaled="0"/>
          </a:gradFill>
        </p:spPr>
        <p:txBody>
          <a:bodyPr lIns="0"/>
          <a:lstStyle/>
          <a:p>
            <a:pPr>
              <a:lnSpc>
                <a:spcPct val="90000"/>
              </a:lnSpc>
              <a:spcBef>
                <a:spcPct val="0"/>
              </a:spcBef>
            </a:pPr>
            <a:endParaRPr lang="en-US" sz="4400">
              <a:solidFill>
                <a:schemeClr val="tx1"/>
              </a:solidFill>
              <a:latin typeface="Proxima Nova Black" panose="02000506030000020004" pitchFamily="50" charset="0"/>
              <a:ea typeface="+mj-ea"/>
              <a:cs typeface="+mj-cs"/>
            </a:endParaRPr>
          </a:p>
        </p:txBody>
      </p:sp>
      <p:sp>
        <p:nvSpPr>
          <p:cNvPr id="12" name="Text Placeholder 2">
            <a:extLst>
              <a:ext uri="{FF2B5EF4-FFF2-40B4-BE49-F238E27FC236}">
                <a16:creationId xmlns:a16="http://schemas.microsoft.com/office/drawing/2014/main" id="{304D0EB9-F6DF-8F47-9544-EBAE8EA6BFD3}"/>
              </a:ext>
            </a:extLst>
          </p:cNvPr>
          <p:cNvSpPr txBox="1">
            <a:spLocks/>
          </p:cNvSpPr>
          <p:nvPr/>
        </p:nvSpPr>
        <p:spPr>
          <a:xfrm>
            <a:off x="685800" y="1126735"/>
            <a:ext cx="10820400" cy="2302265"/>
          </a:xfrm>
          <a:prstGeom prst="rect">
            <a:avLst/>
          </a:prstGeom>
        </p:spPr>
        <p:txBody>
          <a:bodyPr lIns="0"/>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Created and supported by Google, IBM, RedHat, Pivotal contribute</a:t>
            </a:r>
          </a:p>
          <a:p>
            <a:pPr marL="342900" indent="-342900">
              <a:buFont typeface="Arial" panose="020B0604020202020204" pitchFamily="34" charset="0"/>
              <a:buChar char="•"/>
            </a:pPr>
            <a:r>
              <a:rPr lang="en-US" dirty="0"/>
              <a:t>Kubernetes-based</a:t>
            </a:r>
          </a:p>
          <a:p>
            <a:pPr marL="342900" indent="-342900">
              <a:buFont typeface="Arial" panose="020B0604020202020204" pitchFamily="34" charset="0"/>
              <a:buChar char="•"/>
            </a:pPr>
            <a:r>
              <a:rPr lang="en-US" dirty="0"/>
              <a:t>Google’s Cloud Run (in Beta), IBM’s Managed Knative (experimental)</a:t>
            </a:r>
          </a:p>
          <a:p>
            <a:pPr marL="342900" indent="-342900">
              <a:buFont typeface="Arial" panose="020B0604020202020204" pitchFamily="34" charset="0"/>
              <a:buChar char="•"/>
            </a:pPr>
            <a:r>
              <a:rPr lang="en-US" dirty="0"/>
              <a:t>Language agnostic</a:t>
            </a:r>
          </a:p>
          <a:p>
            <a:pPr marL="342900" indent="-342900">
              <a:buFont typeface="Arial" panose="020B0604020202020204" pitchFamily="34" charset="0"/>
              <a:buChar char="•"/>
            </a:pPr>
            <a:r>
              <a:rPr lang="en-US" dirty="0"/>
              <a:t>Is not production-ready but moves fast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pic>
        <p:nvPicPr>
          <p:cNvPr id="4" name="Graphic 3">
            <a:extLst>
              <a:ext uri="{FF2B5EF4-FFF2-40B4-BE49-F238E27FC236}">
                <a16:creationId xmlns:a16="http://schemas.microsoft.com/office/drawing/2014/main" id="{7BEC0CA2-E675-9647-94AB-9E5F8B96C6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800" y="154461"/>
            <a:ext cx="822183" cy="663352"/>
          </a:xfrm>
          <a:prstGeom prst="rect">
            <a:avLst/>
          </a:prstGeom>
        </p:spPr>
      </p:pic>
      <p:sp>
        <p:nvSpPr>
          <p:cNvPr id="5" name="TextBox 4">
            <a:extLst>
              <a:ext uri="{FF2B5EF4-FFF2-40B4-BE49-F238E27FC236}">
                <a16:creationId xmlns:a16="http://schemas.microsoft.com/office/drawing/2014/main" id="{DEC45684-2812-CE4D-A326-90C2E21C7DE5}"/>
              </a:ext>
            </a:extLst>
          </p:cNvPr>
          <p:cNvSpPr txBox="1"/>
          <p:nvPr/>
        </p:nvSpPr>
        <p:spPr>
          <a:xfrm>
            <a:off x="1612232" y="276726"/>
            <a:ext cx="2610852" cy="461665"/>
          </a:xfrm>
          <a:prstGeom prst="rect">
            <a:avLst/>
          </a:prstGeom>
          <a:noFill/>
        </p:spPr>
        <p:txBody>
          <a:bodyPr wrap="square" rtlCol="0">
            <a:spAutoFit/>
          </a:bodyPr>
          <a:lstStyle/>
          <a:p>
            <a:r>
              <a:rPr lang="en-US" sz="2400" b="1">
                <a:solidFill>
                  <a:schemeClr val="bg1"/>
                </a:solidFill>
                <a:latin typeface="Open Sans" panose="020B0606030504020204" pitchFamily="34" charset="0"/>
                <a:ea typeface="Open Sans" panose="020B0606030504020204" pitchFamily="34" charset="0"/>
                <a:cs typeface="Open Sans" panose="020B0606030504020204" pitchFamily="34" charset="0"/>
              </a:rPr>
              <a:t>Knative</a:t>
            </a:r>
          </a:p>
        </p:txBody>
      </p:sp>
      <p:pic>
        <p:nvPicPr>
          <p:cNvPr id="7" name="Picture 6">
            <a:extLst>
              <a:ext uri="{FF2B5EF4-FFF2-40B4-BE49-F238E27FC236}">
                <a16:creationId xmlns:a16="http://schemas.microsoft.com/office/drawing/2014/main" id="{9242455C-7C11-D44D-84D1-9D63078098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 y="3429000"/>
            <a:ext cx="4302177" cy="999399"/>
          </a:xfrm>
          <a:prstGeom prst="rect">
            <a:avLst/>
          </a:prstGeom>
        </p:spPr>
      </p:pic>
      <p:sp>
        <p:nvSpPr>
          <p:cNvPr id="8" name="Text Placeholder 2">
            <a:extLst>
              <a:ext uri="{FF2B5EF4-FFF2-40B4-BE49-F238E27FC236}">
                <a16:creationId xmlns:a16="http://schemas.microsoft.com/office/drawing/2014/main" id="{98BEAC1A-4043-9248-8496-27C6AB7A58AA}"/>
              </a:ext>
            </a:extLst>
          </p:cNvPr>
          <p:cNvSpPr txBox="1">
            <a:spLocks/>
          </p:cNvSpPr>
          <p:nvPr/>
        </p:nvSpPr>
        <p:spPr>
          <a:xfrm>
            <a:off x="685800" y="4616780"/>
            <a:ext cx="10820400" cy="1402352"/>
          </a:xfrm>
          <a:prstGeom prst="rect">
            <a:avLst/>
          </a:prstGeom>
        </p:spPr>
        <p:txBody>
          <a:bodyPr lIns="0"/>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developed by OSS community</a:t>
            </a:r>
          </a:p>
          <a:p>
            <a:pPr marL="342900" indent="-342900">
              <a:buFont typeface="Arial" panose="020B0604020202020204" pitchFamily="34" charset="0"/>
              <a:buChar char="•"/>
            </a:pPr>
            <a:r>
              <a:rPr lang="en-US" dirty="0"/>
              <a:t>runs on Kubernetes or Docker Swarm</a:t>
            </a:r>
          </a:p>
          <a:p>
            <a:pPr marL="342900" indent="-342900">
              <a:buFont typeface="Arial" panose="020B0604020202020204" pitchFamily="34" charset="0"/>
              <a:buChar char="•"/>
            </a:pPr>
            <a:r>
              <a:rPr lang="en-US" dirty="0"/>
              <a:t>language agnostic </a:t>
            </a:r>
          </a:p>
          <a:p>
            <a:pPr marL="342900" indent="-342900">
              <a:buFont typeface="Arial" panose="020B0604020202020204" pitchFamily="34" charset="0"/>
              <a:buChar char="•"/>
            </a:pPr>
            <a:endParaRPr lang="en-US" dirty="0"/>
          </a:p>
        </p:txBody>
      </p:sp>
    </p:spTree>
    <p:extLst>
      <p:ext uri="{BB962C8B-B14F-4D97-AF65-F5344CB8AC3E}">
        <p14:creationId xmlns:p14="http://schemas.microsoft.com/office/powerpoint/2010/main" val="3544746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F1AE6-1B0B-B34A-B8FB-62036426A1FA}"/>
              </a:ext>
            </a:extLst>
          </p:cNvPr>
          <p:cNvSpPr>
            <a:spLocks noGrp="1"/>
          </p:cNvSpPr>
          <p:nvPr>
            <p:ph type="title"/>
          </p:nvPr>
        </p:nvSpPr>
        <p:spPr>
          <a:xfrm>
            <a:off x="685800" y="3086100"/>
            <a:ext cx="10820400" cy="685800"/>
          </a:xfrm>
        </p:spPr>
        <p:txBody>
          <a:bodyPr/>
          <a:lstStyle/>
          <a:p>
            <a:pPr algn="ctr"/>
            <a:r>
              <a:rPr lang="en-US" dirty="0"/>
              <a:t>ALSO, FRAMEWORKS!</a:t>
            </a:r>
          </a:p>
        </p:txBody>
      </p:sp>
    </p:spTree>
    <p:extLst>
      <p:ext uri="{BB962C8B-B14F-4D97-AF65-F5344CB8AC3E}">
        <p14:creationId xmlns:p14="http://schemas.microsoft.com/office/powerpoint/2010/main" val="285253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7D390A-6AD7-3447-9A20-8DC9B7AD4D9F}"/>
              </a:ext>
            </a:extLst>
          </p:cNvPr>
          <p:cNvSpPr>
            <a:spLocks noGrp="1"/>
          </p:cNvSpPr>
          <p:nvPr>
            <p:ph type="body" sz="quarter" idx="10"/>
          </p:nvPr>
        </p:nvSpPr>
        <p:spPr>
          <a:xfrm>
            <a:off x="685800" y="1150268"/>
            <a:ext cx="10820400" cy="2278732"/>
          </a:xfrm>
        </p:spPr>
        <p:txBody>
          <a:bodyPr/>
          <a:lstStyle/>
          <a:p>
            <a:pPr marL="342900" indent="-342900">
              <a:buFont typeface="Arial" panose="020B0604020202020204" pitchFamily="34" charset="0"/>
              <a:buChar char="•"/>
            </a:pPr>
            <a:r>
              <a:rPr lang="en-US" dirty="0"/>
              <a:t>most confusing name</a:t>
            </a:r>
          </a:p>
          <a:p>
            <a:pPr marL="342900" indent="-342900">
              <a:buFont typeface="Arial" panose="020B0604020202020204" pitchFamily="34" charset="0"/>
              <a:buChar char="•"/>
            </a:pPr>
            <a:r>
              <a:rPr lang="en-US" dirty="0"/>
              <a:t>free, open-source framework for building and deploying serverless applications</a:t>
            </a:r>
          </a:p>
          <a:p>
            <a:pPr marL="342900" indent="-342900">
              <a:buFont typeface="Arial" panose="020B0604020202020204" pitchFamily="34" charset="0"/>
              <a:buChar char="•"/>
            </a:pPr>
            <a:r>
              <a:rPr lang="en-US" dirty="0"/>
              <a:t>define your app in YAML and use CLI for deployment</a:t>
            </a:r>
          </a:p>
          <a:p>
            <a:pPr marL="342900" indent="-342900">
              <a:buFont typeface="Arial" panose="020B0604020202020204" pitchFamily="34" charset="0"/>
              <a:buChar char="•"/>
            </a:pPr>
            <a:r>
              <a:rPr lang="en-US" dirty="0"/>
              <a:t>one of the first serverless frameworks, strong community</a:t>
            </a:r>
          </a:p>
          <a:p>
            <a:pPr marL="342900" indent="-342900">
              <a:buFont typeface="Arial" panose="020B0604020202020204" pitchFamily="34" charset="0"/>
              <a:buChar char="•"/>
            </a:pPr>
            <a:r>
              <a:rPr lang="en-US" dirty="0"/>
              <a:t>has enterprise paid version with additional features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21E8F3C4-DD4C-7048-BD8A-7533A17F8317}"/>
              </a:ext>
            </a:extLst>
          </p:cNvPr>
          <p:cNvSpPr/>
          <p:nvPr/>
        </p:nvSpPr>
        <p:spPr>
          <a:xfrm>
            <a:off x="0" y="0"/>
            <a:ext cx="12192000" cy="972274"/>
          </a:xfrm>
          <a:prstGeom prst="rect">
            <a:avLst/>
          </a:prstGeom>
          <a:gradFill>
            <a:gsLst>
              <a:gs pos="0">
                <a:schemeClr val="tx1"/>
              </a:gs>
              <a:gs pos="70000">
                <a:schemeClr val="tx1"/>
              </a:gs>
              <a:gs pos="86000">
                <a:schemeClr val="bg1">
                  <a:alpha val="0"/>
                </a:schemeClr>
              </a:gs>
            </a:gsLst>
            <a:lin ang="0" scaled="0"/>
          </a:gradFill>
        </p:spPr>
        <p:txBody>
          <a:bodyPr lIns="0"/>
          <a:lstStyle/>
          <a:p>
            <a:pPr>
              <a:lnSpc>
                <a:spcPct val="90000"/>
              </a:lnSpc>
              <a:spcBef>
                <a:spcPct val="0"/>
              </a:spcBef>
            </a:pPr>
            <a:endParaRPr lang="en-US" sz="4400">
              <a:solidFill>
                <a:schemeClr val="tx1"/>
              </a:solidFill>
              <a:latin typeface="Proxima Nova Black" panose="02000506030000020004" pitchFamily="50" charset="0"/>
              <a:ea typeface="+mj-ea"/>
              <a:cs typeface="+mj-cs"/>
            </a:endParaRPr>
          </a:p>
        </p:txBody>
      </p:sp>
      <p:pic>
        <p:nvPicPr>
          <p:cNvPr id="10" name="Graphic 9">
            <a:extLst>
              <a:ext uri="{FF2B5EF4-FFF2-40B4-BE49-F238E27FC236}">
                <a16:creationId xmlns:a16="http://schemas.microsoft.com/office/drawing/2014/main" id="{B5061D94-2200-4948-B6C1-CFEA99192A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5800" y="177994"/>
            <a:ext cx="3624348" cy="604058"/>
          </a:xfrm>
          <a:prstGeom prst="rect">
            <a:avLst/>
          </a:prstGeom>
        </p:spPr>
      </p:pic>
      <p:pic>
        <p:nvPicPr>
          <p:cNvPr id="5" name="Picture 4">
            <a:extLst>
              <a:ext uri="{FF2B5EF4-FFF2-40B4-BE49-F238E27FC236}">
                <a16:creationId xmlns:a16="http://schemas.microsoft.com/office/drawing/2014/main" id="{CEF1D9DB-78B2-8543-9B8E-76A62F5B5EBF}"/>
              </a:ext>
            </a:extLst>
          </p:cNvPr>
          <p:cNvPicPr>
            <a:picLocks noChangeAspect="1"/>
          </p:cNvPicPr>
          <p:nvPr/>
        </p:nvPicPr>
        <p:blipFill>
          <a:blip r:embed="rId5"/>
          <a:stretch>
            <a:fillRect/>
          </a:stretch>
        </p:blipFill>
        <p:spPr>
          <a:xfrm>
            <a:off x="1244165" y="3429000"/>
            <a:ext cx="1905000" cy="698500"/>
          </a:xfrm>
          <a:prstGeom prst="rect">
            <a:avLst/>
          </a:prstGeom>
        </p:spPr>
      </p:pic>
      <p:pic>
        <p:nvPicPr>
          <p:cNvPr id="6" name="Picture 5">
            <a:extLst>
              <a:ext uri="{FF2B5EF4-FFF2-40B4-BE49-F238E27FC236}">
                <a16:creationId xmlns:a16="http://schemas.microsoft.com/office/drawing/2014/main" id="{FFAD4425-7911-2D49-B112-99A943DC6336}"/>
              </a:ext>
            </a:extLst>
          </p:cNvPr>
          <p:cNvPicPr>
            <a:picLocks noChangeAspect="1"/>
          </p:cNvPicPr>
          <p:nvPr/>
        </p:nvPicPr>
        <p:blipFill>
          <a:blip r:embed="rId6"/>
          <a:stretch>
            <a:fillRect/>
          </a:stretch>
        </p:blipFill>
        <p:spPr>
          <a:xfrm>
            <a:off x="4953719" y="3429000"/>
            <a:ext cx="1905000" cy="698500"/>
          </a:xfrm>
          <a:prstGeom prst="rect">
            <a:avLst/>
          </a:prstGeom>
        </p:spPr>
      </p:pic>
      <p:pic>
        <p:nvPicPr>
          <p:cNvPr id="7" name="Picture 6">
            <a:extLst>
              <a:ext uri="{FF2B5EF4-FFF2-40B4-BE49-F238E27FC236}">
                <a16:creationId xmlns:a16="http://schemas.microsoft.com/office/drawing/2014/main" id="{30FA72B0-814D-F144-AF10-4EFBD6B2B9A0}"/>
              </a:ext>
            </a:extLst>
          </p:cNvPr>
          <p:cNvPicPr>
            <a:picLocks noChangeAspect="1"/>
          </p:cNvPicPr>
          <p:nvPr/>
        </p:nvPicPr>
        <p:blipFill>
          <a:blip r:embed="rId7"/>
          <a:stretch>
            <a:fillRect/>
          </a:stretch>
        </p:blipFill>
        <p:spPr>
          <a:xfrm>
            <a:off x="8663273" y="3429000"/>
            <a:ext cx="1905000" cy="698500"/>
          </a:xfrm>
          <a:prstGeom prst="rect">
            <a:avLst/>
          </a:prstGeom>
        </p:spPr>
      </p:pic>
      <p:pic>
        <p:nvPicPr>
          <p:cNvPr id="9" name="Picture 8">
            <a:extLst>
              <a:ext uri="{FF2B5EF4-FFF2-40B4-BE49-F238E27FC236}">
                <a16:creationId xmlns:a16="http://schemas.microsoft.com/office/drawing/2014/main" id="{11913252-9ACD-7740-A368-0AD9A1AE7672}"/>
              </a:ext>
            </a:extLst>
          </p:cNvPr>
          <p:cNvPicPr>
            <a:picLocks noChangeAspect="1"/>
          </p:cNvPicPr>
          <p:nvPr/>
        </p:nvPicPr>
        <p:blipFill>
          <a:blip r:embed="rId8"/>
          <a:stretch>
            <a:fillRect/>
          </a:stretch>
        </p:blipFill>
        <p:spPr>
          <a:xfrm>
            <a:off x="8686277" y="4317281"/>
            <a:ext cx="1905000" cy="698500"/>
          </a:xfrm>
          <a:prstGeom prst="rect">
            <a:avLst/>
          </a:prstGeom>
        </p:spPr>
      </p:pic>
      <p:pic>
        <p:nvPicPr>
          <p:cNvPr id="11" name="Picture 10">
            <a:extLst>
              <a:ext uri="{FF2B5EF4-FFF2-40B4-BE49-F238E27FC236}">
                <a16:creationId xmlns:a16="http://schemas.microsoft.com/office/drawing/2014/main" id="{F8239FB9-7D55-9D47-9418-BA0C47F1554D}"/>
              </a:ext>
            </a:extLst>
          </p:cNvPr>
          <p:cNvPicPr>
            <a:picLocks noChangeAspect="1"/>
          </p:cNvPicPr>
          <p:nvPr/>
        </p:nvPicPr>
        <p:blipFill>
          <a:blip r:embed="rId9"/>
          <a:stretch>
            <a:fillRect/>
          </a:stretch>
        </p:blipFill>
        <p:spPr>
          <a:xfrm>
            <a:off x="1267169" y="4317281"/>
            <a:ext cx="1905000" cy="698500"/>
          </a:xfrm>
          <a:prstGeom prst="rect">
            <a:avLst/>
          </a:prstGeom>
        </p:spPr>
      </p:pic>
      <p:pic>
        <p:nvPicPr>
          <p:cNvPr id="12" name="Picture 11">
            <a:extLst>
              <a:ext uri="{FF2B5EF4-FFF2-40B4-BE49-F238E27FC236}">
                <a16:creationId xmlns:a16="http://schemas.microsoft.com/office/drawing/2014/main" id="{C762EB5D-42C4-8D46-BD59-0A9E725140E0}"/>
              </a:ext>
            </a:extLst>
          </p:cNvPr>
          <p:cNvPicPr>
            <a:picLocks noChangeAspect="1"/>
          </p:cNvPicPr>
          <p:nvPr/>
        </p:nvPicPr>
        <p:blipFill>
          <a:blip r:embed="rId10"/>
          <a:stretch>
            <a:fillRect/>
          </a:stretch>
        </p:blipFill>
        <p:spPr>
          <a:xfrm>
            <a:off x="4976723" y="4317281"/>
            <a:ext cx="1905000" cy="698500"/>
          </a:xfrm>
          <a:prstGeom prst="rect">
            <a:avLst/>
          </a:prstGeom>
        </p:spPr>
      </p:pic>
      <p:pic>
        <p:nvPicPr>
          <p:cNvPr id="13" name="Picture 12">
            <a:extLst>
              <a:ext uri="{FF2B5EF4-FFF2-40B4-BE49-F238E27FC236}">
                <a16:creationId xmlns:a16="http://schemas.microsoft.com/office/drawing/2014/main" id="{C753EE87-CE9B-DB4A-9ECB-AED3566DE584}"/>
              </a:ext>
            </a:extLst>
          </p:cNvPr>
          <p:cNvPicPr>
            <a:picLocks noChangeAspect="1"/>
          </p:cNvPicPr>
          <p:nvPr/>
        </p:nvPicPr>
        <p:blipFill>
          <a:blip r:embed="rId11"/>
          <a:stretch>
            <a:fillRect/>
          </a:stretch>
        </p:blipFill>
        <p:spPr>
          <a:xfrm>
            <a:off x="1244165" y="5358532"/>
            <a:ext cx="1904727" cy="698400"/>
          </a:xfrm>
          <a:prstGeom prst="rect">
            <a:avLst/>
          </a:prstGeom>
        </p:spPr>
      </p:pic>
      <p:pic>
        <p:nvPicPr>
          <p:cNvPr id="14" name="Picture 13">
            <a:extLst>
              <a:ext uri="{FF2B5EF4-FFF2-40B4-BE49-F238E27FC236}">
                <a16:creationId xmlns:a16="http://schemas.microsoft.com/office/drawing/2014/main" id="{49A605B4-FECB-7F40-9405-A76559174DD2}"/>
              </a:ext>
            </a:extLst>
          </p:cNvPr>
          <p:cNvPicPr>
            <a:picLocks noChangeAspect="1"/>
          </p:cNvPicPr>
          <p:nvPr/>
        </p:nvPicPr>
        <p:blipFill>
          <a:blip r:embed="rId12">
            <a:biLevel thresh="50000"/>
          </a:blip>
          <a:stretch>
            <a:fillRect/>
          </a:stretch>
        </p:blipFill>
        <p:spPr>
          <a:xfrm>
            <a:off x="4953446" y="5358532"/>
            <a:ext cx="2095199" cy="698400"/>
          </a:xfrm>
          <a:prstGeom prst="rect">
            <a:avLst/>
          </a:prstGeom>
        </p:spPr>
      </p:pic>
    </p:spTree>
    <p:extLst>
      <p:ext uri="{BB962C8B-B14F-4D97-AF65-F5344CB8AC3E}">
        <p14:creationId xmlns:p14="http://schemas.microsoft.com/office/powerpoint/2010/main" val="3877432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751B1-D62B-E544-A8E4-2895E3453110}"/>
              </a:ext>
            </a:extLst>
          </p:cNvPr>
          <p:cNvSpPr>
            <a:spLocks noGrp="1"/>
          </p:cNvSpPr>
          <p:nvPr>
            <p:ph type="title"/>
          </p:nvPr>
        </p:nvSpPr>
        <p:spPr>
          <a:xfrm>
            <a:off x="685800" y="685801"/>
            <a:ext cx="10820400" cy="1178168"/>
          </a:xfrm>
        </p:spPr>
        <p:txBody>
          <a:bodyPr/>
          <a:lstStyle/>
          <a:p>
            <a:r>
              <a:rPr lang="en-US"/>
              <a:t>AWS LAMBDA FRAMEWORKS</a:t>
            </a:r>
          </a:p>
        </p:txBody>
      </p:sp>
      <p:sp>
        <p:nvSpPr>
          <p:cNvPr id="3" name="Text Placeholder 2">
            <a:extLst>
              <a:ext uri="{FF2B5EF4-FFF2-40B4-BE49-F238E27FC236}">
                <a16:creationId xmlns:a16="http://schemas.microsoft.com/office/drawing/2014/main" id="{4C343E95-3EB3-5942-9737-DFA4FA7D9CCB}"/>
              </a:ext>
            </a:extLst>
          </p:cNvPr>
          <p:cNvSpPr>
            <a:spLocks noGrp="1"/>
          </p:cNvSpPr>
          <p:nvPr>
            <p:ph type="body" sz="quarter" idx="10"/>
          </p:nvPr>
        </p:nvSpPr>
        <p:spPr>
          <a:xfrm>
            <a:off x="685800" y="2057400"/>
            <a:ext cx="4331677" cy="3429000"/>
          </a:xfrm>
        </p:spPr>
        <p:txBody>
          <a:bodyPr/>
          <a:lstStyle/>
          <a:p>
            <a:r>
              <a:rPr lang="en-US"/>
              <a:t>for Python:</a:t>
            </a:r>
          </a:p>
          <a:p>
            <a:pPr marL="342900" indent="-342900">
              <a:buFont typeface="Arial" panose="020B0604020202020204" pitchFamily="34" charset="0"/>
              <a:buChar char="•"/>
            </a:pPr>
            <a:r>
              <a:rPr lang="en-US"/>
              <a:t>AWS Chalice</a:t>
            </a:r>
          </a:p>
          <a:p>
            <a:pPr marL="342900" indent="-342900">
              <a:buFont typeface="Arial" panose="020B0604020202020204" pitchFamily="34" charset="0"/>
              <a:buChar char="•"/>
            </a:pPr>
            <a:r>
              <a:rPr lang="en-US"/>
              <a:t>Zappa</a:t>
            </a:r>
          </a:p>
          <a:p>
            <a:endParaRPr lang="en-US"/>
          </a:p>
          <a:p>
            <a:r>
              <a:rPr lang="en-US"/>
              <a:t>for JavaScript:</a:t>
            </a:r>
          </a:p>
          <a:p>
            <a:pPr marL="342900" indent="-342900">
              <a:buFont typeface="Arial" panose="020B0604020202020204" pitchFamily="34" charset="0"/>
              <a:buChar char="•"/>
            </a:pPr>
            <a:r>
              <a:rPr lang="en-US"/>
              <a:t>AWS Serverless Express</a:t>
            </a:r>
          </a:p>
          <a:p>
            <a:pPr marL="342900" indent="-342900">
              <a:buFont typeface="Arial" panose="020B0604020202020204" pitchFamily="34" charset="0"/>
              <a:buChar char="•"/>
            </a:pPr>
            <a:r>
              <a:rPr lang="en-US" err="1"/>
              <a:t>Claudia.JS</a:t>
            </a:r>
            <a:endParaRPr lang="en-US"/>
          </a:p>
        </p:txBody>
      </p:sp>
      <p:sp>
        <p:nvSpPr>
          <p:cNvPr id="10" name="Text Placeholder 2">
            <a:extLst>
              <a:ext uri="{FF2B5EF4-FFF2-40B4-BE49-F238E27FC236}">
                <a16:creationId xmlns:a16="http://schemas.microsoft.com/office/drawing/2014/main" id="{BB59CBDD-5461-904F-A3E5-154AE4E53C61}"/>
              </a:ext>
            </a:extLst>
          </p:cNvPr>
          <p:cNvSpPr txBox="1">
            <a:spLocks/>
          </p:cNvSpPr>
          <p:nvPr/>
        </p:nvSpPr>
        <p:spPr>
          <a:xfrm>
            <a:off x="6096000" y="1863969"/>
            <a:ext cx="4331677" cy="3429000"/>
          </a:xfrm>
          <a:prstGeom prst="rect">
            <a:avLst/>
          </a:prstGeom>
        </p:spPr>
        <p:txBody>
          <a:bodyPr lIns="0"/>
          <a:lstStyle>
            <a:lvl1pPr marL="0" indent="0" algn="l" defTabSz="914400" rtl="0" eaLnBrk="1" latinLnBrk="0" hangingPunct="1">
              <a:lnSpc>
                <a:spcPct val="100000"/>
              </a:lnSpc>
              <a:spcBef>
                <a:spcPts val="1000"/>
              </a:spcBef>
              <a:buFont typeface="Arial" panose="020B0604020202020204" pitchFamily="34" charset="0"/>
              <a:buNone/>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JAVA:</a:t>
            </a:r>
          </a:p>
          <a:p>
            <a:pPr marL="342900" indent="-342900">
              <a:buFont typeface="Arial" panose="020B0604020202020204" pitchFamily="34" charset="0"/>
              <a:buChar char="•"/>
            </a:pPr>
            <a:r>
              <a:rPr lang="en-US"/>
              <a:t>AWS Serverless Java container</a:t>
            </a:r>
          </a:p>
        </p:txBody>
      </p:sp>
    </p:spTree>
    <p:extLst>
      <p:ext uri="{BB962C8B-B14F-4D97-AF65-F5344CB8AC3E}">
        <p14:creationId xmlns:p14="http://schemas.microsoft.com/office/powerpoint/2010/main" val="1856989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F1AE6-1B0B-B34A-B8FB-62036426A1FA}"/>
              </a:ext>
            </a:extLst>
          </p:cNvPr>
          <p:cNvSpPr>
            <a:spLocks noGrp="1"/>
          </p:cNvSpPr>
          <p:nvPr>
            <p:ph type="title"/>
          </p:nvPr>
        </p:nvSpPr>
        <p:spPr>
          <a:xfrm>
            <a:off x="685800" y="3086100"/>
            <a:ext cx="10820400" cy="685800"/>
          </a:xfrm>
        </p:spPr>
        <p:txBody>
          <a:bodyPr/>
          <a:lstStyle/>
          <a:p>
            <a:pPr algn="ctr"/>
            <a:r>
              <a:rPr lang="en-US" dirty="0"/>
              <a:t>WHATS NEXT?</a:t>
            </a:r>
          </a:p>
        </p:txBody>
      </p:sp>
    </p:spTree>
    <p:extLst>
      <p:ext uri="{BB962C8B-B14F-4D97-AF65-F5344CB8AC3E}">
        <p14:creationId xmlns:p14="http://schemas.microsoft.com/office/powerpoint/2010/main" val="1808793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56619-0939-F84F-9E22-443F51C33F84}"/>
              </a:ext>
            </a:extLst>
          </p:cNvPr>
          <p:cNvSpPr>
            <a:spLocks noGrp="1"/>
          </p:cNvSpPr>
          <p:nvPr>
            <p:ph type="title"/>
          </p:nvPr>
        </p:nvSpPr>
        <p:spPr/>
        <p:txBody>
          <a:bodyPr anchor="ctr"/>
          <a:lstStyle/>
          <a:p>
            <a:pPr algn="ctr"/>
            <a:r>
              <a:rPr lang="en-US" sz="6000" dirty="0"/>
              <a:t>BUT FIRST,</a:t>
            </a:r>
            <a:br>
              <a:rPr lang="en-US" sz="6000" dirty="0"/>
            </a:br>
            <a:r>
              <a:rPr lang="en-US" sz="6000" dirty="0"/>
              <a:t>WHY SERVERLESS?</a:t>
            </a:r>
          </a:p>
        </p:txBody>
      </p:sp>
      <p:pic>
        <p:nvPicPr>
          <p:cNvPr id="4" name="Picture 3">
            <a:extLst>
              <a:ext uri="{FF2B5EF4-FFF2-40B4-BE49-F238E27FC236}">
                <a16:creationId xmlns:a16="http://schemas.microsoft.com/office/drawing/2014/main" id="{8F127A69-1B1F-AE4E-9D46-ED6E6182BD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253992"/>
            <a:ext cx="4117009" cy="2604008"/>
          </a:xfrm>
          <a:prstGeom prst="rect">
            <a:avLst/>
          </a:prstGeom>
        </p:spPr>
      </p:pic>
    </p:spTree>
    <p:extLst>
      <p:ext uri="{BB962C8B-B14F-4D97-AF65-F5344CB8AC3E}">
        <p14:creationId xmlns:p14="http://schemas.microsoft.com/office/powerpoint/2010/main" val="18519084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966F44-91E6-274A-8C7D-4C8E827AF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8" y="0"/>
            <a:ext cx="12188142" cy="6858000"/>
          </a:xfrm>
          <a:prstGeom prst="rect">
            <a:avLst/>
          </a:prstGeom>
        </p:spPr>
      </p:pic>
    </p:spTree>
    <p:extLst>
      <p:ext uri="{BB962C8B-B14F-4D97-AF65-F5344CB8AC3E}">
        <p14:creationId xmlns:p14="http://schemas.microsoft.com/office/powerpoint/2010/main" val="3006612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F1AE6-1B0B-B34A-B8FB-62036426A1FA}"/>
              </a:ext>
            </a:extLst>
          </p:cNvPr>
          <p:cNvSpPr>
            <a:spLocks noGrp="1"/>
          </p:cNvSpPr>
          <p:nvPr>
            <p:ph type="title"/>
          </p:nvPr>
        </p:nvSpPr>
        <p:spPr>
          <a:xfrm>
            <a:off x="685800" y="3086100"/>
            <a:ext cx="10820400" cy="685800"/>
          </a:xfrm>
        </p:spPr>
        <p:txBody>
          <a:bodyPr/>
          <a:lstStyle/>
          <a:p>
            <a:pPr algn="ctr"/>
            <a:r>
              <a:rPr lang="en-US" dirty="0"/>
              <a:t>WHATS NEXT?</a:t>
            </a:r>
          </a:p>
        </p:txBody>
      </p:sp>
      <p:pic>
        <p:nvPicPr>
          <p:cNvPr id="4" name="Picture 3">
            <a:extLst>
              <a:ext uri="{FF2B5EF4-FFF2-40B4-BE49-F238E27FC236}">
                <a16:creationId xmlns:a16="http://schemas.microsoft.com/office/drawing/2014/main" id="{6E469A74-C2C4-024C-9D09-9C8E13E1B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217" y="2299252"/>
            <a:ext cx="5001783" cy="6858000"/>
          </a:xfrm>
          <a:prstGeom prst="rect">
            <a:avLst/>
          </a:prstGeom>
          <a:ln>
            <a:noFill/>
          </a:ln>
          <a:effectLst>
            <a:softEdge rad="112500"/>
          </a:effectLst>
        </p:spPr>
      </p:pic>
    </p:spTree>
    <p:extLst>
      <p:ext uri="{BB962C8B-B14F-4D97-AF65-F5344CB8AC3E}">
        <p14:creationId xmlns:p14="http://schemas.microsoft.com/office/powerpoint/2010/main" val="162765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05162 L 0 -0.38009 " pathEditMode="relative" ptsTypes="AA">
                                      <p:cBhvr>
                                        <p:cTn id="6" dur="500" fill="hold"/>
                                        <p:tgtEl>
                                          <p:spTgt spid="2"/>
                                        </p:tgtEl>
                                        <p:attrNameLst>
                                          <p:attrName>ppt_x</p:attrName>
                                          <p:attrName>ppt_y</p:attrName>
                                        </p:attrNameLst>
                                      </p:cBhvr>
                                    </p:animMotion>
                                  </p:childTnLst>
                                </p:cTn>
                              </p:par>
                              <p:par>
                                <p:cTn id="7" presetID="2" presetClass="entr" presetSubtype="4"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500" fill="hold"/>
                                        <p:tgtEl>
                                          <p:spTgt spid="4"/>
                                        </p:tgtEl>
                                        <p:attrNameLst>
                                          <p:attrName>ppt_x</p:attrName>
                                        </p:attrNameLst>
                                      </p:cBhvr>
                                      <p:tavLst>
                                        <p:tav tm="0">
                                          <p:val>
                                            <p:strVal val="#ppt_x"/>
                                          </p:val>
                                        </p:tav>
                                        <p:tav tm="100000">
                                          <p:val>
                                            <p:strVal val="#ppt_x"/>
                                          </p:val>
                                        </p:tav>
                                      </p:tavLst>
                                    </p:anim>
                                    <p:anim calcmode="lin" valueType="num">
                                      <p:cBhvr additive="base">
                                        <p:cTn id="1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F1AE6-1B0B-B34A-B8FB-62036426A1FA}"/>
              </a:ext>
            </a:extLst>
          </p:cNvPr>
          <p:cNvSpPr>
            <a:spLocks noGrp="1"/>
          </p:cNvSpPr>
          <p:nvPr>
            <p:ph type="title"/>
          </p:nvPr>
        </p:nvSpPr>
        <p:spPr>
          <a:xfrm>
            <a:off x="685800" y="3086100"/>
            <a:ext cx="10820400" cy="685800"/>
          </a:xfrm>
        </p:spPr>
        <p:txBody>
          <a:bodyPr/>
          <a:lstStyle/>
          <a:p>
            <a:pPr algn="ctr"/>
            <a:r>
              <a:rPr lang="en-US" dirty="0"/>
              <a:t>THANK YOU!</a:t>
            </a:r>
          </a:p>
        </p:txBody>
      </p:sp>
    </p:spTree>
    <p:extLst>
      <p:ext uri="{BB962C8B-B14F-4D97-AF65-F5344CB8AC3E}">
        <p14:creationId xmlns:p14="http://schemas.microsoft.com/office/powerpoint/2010/main" val="60979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4D17-C834-6344-9EC5-D210B1B0C764}"/>
              </a:ext>
            </a:extLst>
          </p:cNvPr>
          <p:cNvSpPr>
            <a:spLocks noGrp="1"/>
          </p:cNvSpPr>
          <p:nvPr>
            <p:ph type="title"/>
          </p:nvPr>
        </p:nvSpPr>
        <p:spPr/>
        <p:txBody>
          <a:bodyPr/>
          <a:lstStyle/>
          <a:p>
            <a:r>
              <a:rPr lang="en-US" dirty="0"/>
              <a:t>GARTNER HYPE CYCLE</a:t>
            </a:r>
          </a:p>
        </p:txBody>
      </p:sp>
      <p:pic>
        <p:nvPicPr>
          <p:cNvPr id="6" name="Picture 5">
            <a:extLst>
              <a:ext uri="{FF2B5EF4-FFF2-40B4-BE49-F238E27FC236}">
                <a16:creationId xmlns:a16="http://schemas.microsoft.com/office/drawing/2014/main" id="{3316B876-D766-484B-9855-BFA6C96971CF}"/>
              </a:ext>
            </a:extLst>
          </p:cNvPr>
          <p:cNvPicPr>
            <a:picLocks noChangeAspect="1"/>
          </p:cNvPicPr>
          <p:nvPr/>
        </p:nvPicPr>
        <p:blipFill>
          <a:blip r:embed="rId3"/>
          <a:stretch>
            <a:fillRect/>
          </a:stretch>
        </p:blipFill>
        <p:spPr>
          <a:xfrm>
            <a:off x="685800" y="1371601"/>
            <a:ext cx="7624365" cy="5075928"/>
          </a:xfrm>
          <a:prstGeom prst="rect">
            <a:avLst/>
          </a:prstGeom>
        </p:spPr>
      </p:pic>
    </p:spTree>
    <p:extLst>
      <p:ext uri="{BB962C8B-B14F-4D97-AF65-F5344CB8AC3E}">
        <p14:creationId xmlns:p14="http://schemas.microsoft.com/office/powerpoint/2010/main" val="1086352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24D17-C834-6344-9EC5-D210B1B0C764}"/>
              </a:ext>
            </a:extLst>
          </p:cNvPr>
          <p:cNvSpPr>
            <a:spLocks noGrp="1"/>
          </p:cNvSpPr>
          <p:nvPr>
            <p:ph type="title"/>
          </p:nvPr>
        </p:nvSpPr>
        <p:spPr/>
        <p:txBody>
          <a:bodyPr/>
          <a:lstStyle/>
          <a:p>
            <a:r>
              <a:rPr lang="en-US" dirty="0"/>
              <a:t>SERVERLESS HYPE CYCLE</a:t>
            </a:r>
          </a:p>
        </p:txBody>
      </p:sp>
      <p:pic>
        <p:nvPicPr>
          <p:cNvPr id="6" name="Picture 5">
            <a:extLst>
              <a:ext uri="{FF2B5EF4-FFF2-40B4-BE49-F238E27FC236}">
                <a16:creationId xmlns:a16="http://schemas.microsoft.com/office/drawing/2014/main" id="{3316B876-D766-484B-9855-BFA6C96971CF}"/>
              </a:ext>
            </a:extLst>
          </p:cNvPr>
          <p:cNvPicPr>
            <a:picLocks noChangeAspect="1"/>
          </p:cNvPicPr>
          <p:nvPr/>
        </p:nvPicPr>
        <p:blipFill>
          <a:blip r:embed="rId3"/>
          <a:stretch>
            <a:fillRect/>
          </a:stretch>
        </p:blipFill>
        <p:spPr>
          <a:xfrm>
            <a:off x="685800" y="1371601"/>
            <a:ext cx="7624365" cy="5075928"/>
          </a:xfrm>
          <a:prstGeom prst="rect">
            <a:avLst/>
          </a:prstGeom>
        </p:spPr>
      </p:pic>
      <p:sp>
        <p:nvSpPr>
          <p:cNvPr id="3" name="Oval 2">
            <a:extLst>
              <a:ext uri="{FF2B5EF4-FFF2-40B4-BE49-F238E27FC236}">
                <a16:creationId xmlns:a16="http://schemas.microsoft.com/office/drawing/2014/main" id="{E514C880-4AF6-8A4E-A712-C2C3DB746F58}"/>
              </a:ext>
            </a:extLst>
          </p:cNvPr>
          <p:cNvSpPr/>
          <p:nvPr/>
        </p:nvSpPr>
        <p:spPr>
          <a:xfrm>
            <a:off x="2034363" y="3338623"/>
            <a:ext cx="148856" cy="148856"/>
          </a:xfrm>
          <a:prstGeom prst="ellipse">
            <a:avLst/>
          </a:prstGeom>
          <a:solidFill>
            <a:srgbClr val="8CCEFF"/>
          </a:solidFill>
          <a:ln w="25400">
            <a:solidFill>
              <a:srgbClr val="0D2C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a:extLst>
              <a:ext uri="{FF2B5EF4-FFF2-40B4-BE49-F238E27FC236}">
                <a16:creationId xmlns:a16="http://schemas.microsoft.com/office/drawing/2014/main" id="{3C19E9C4-8C7C-474F-95A2-64883BBD15F5}"/>
              </a:ext>
            </a:extLst>
          </p:cNvPr>
          <p:cNvSpPr>
            <a:spLocks noGrp="1"/>
          </p:cNvSpPr>
          <p:nvPr>
            <p:ph type="body" sz="quarter" idx="10"/>
          </p:nvPr>
        </p:nvSpPr>
        <p:spPr>
          <a:xfrm>
            <a:off x="8310164" y="685802"/>
            <a:ext cx="3196036" cy="4944532"/>
          </a:xfrm>
        </p:spPr>
        <p:txBody>
          <a:bodyPr anchor="ctr"/>
          <a:lstStyle/>
          <a:p>
            <a:pPr marL="342900" indent="-342900">
              <a:buFont typeface="Arial" panose="020B0604020202020204" pitchFamily="34" charset="0"/>
              <a:buChar char="•"/>
            </a:pPr>
            <a:r>
              <a:rPr lang="en-US" dirty="0"/>
              <a:t>currently on rise</a:t>
            </a:r>
          </a:p>
          <a:p>
            <a:pPr marL="342900" indent="-342900">
              <a:buFont typeface="Arial" panose="020B0604020202020204" pitchFamily="34" charset="0"/>
              <a:buChar char="•"/>
            </a:pPr>
            <a:r>
              <a:rPr lang="en-US" dirty="0"/>
              <a:t>2-5 years to plateau</a:t>
            </a:r>
          </a:p>
          <a:p>
            <a:pPr marL="342900" indent="-342900">
              <a:buFont typeface="Arial" panose="020B0604020202020204" pitchFamily="34" charset="0"/>
              <a:buChar char="•"/>
            </a:pPr>
            <a:r>
              <a:rPr lang="en-US" dirty="0"/>
              <a:t>need to know about strengths</a:t>
            </a:r>
          </a:p>
          <a:p>
            <a:pPr marL="342900" indent="-342900">
              <a:buFont typeface="Arial" panose="020B0604020202020204" pitchFamily="34" charset="0"/>
              <a:buChar char="•"/>
            </a:pPr>
            <a:r>
              <a:rPr lang="en-US" dirty="0"/>
              <a:t>beware of pitfalls</a:t>
            </a:r>
          </a:p>
          <a:p>
            <a:endParaRPr lang="en-US" dirty="0"/>
          </a:p>
        </p:txBody>
      </p:sp>
      <p:sp>
        <p:nvSpPr>
          <p:cNvPr id="4" name="TextBox 3">
            <a:extLst>
              <a:ext uri="{FF2B5EF4-FFF2-40B4-BE49-F238E27FC236}">
                <a16:creationId xmlns:a16="http://schemas.microsoft.com/office/drawing/2014/main" id="{5F5C7C65-E564-1749-84A4-8FA4666F6A35}"/>
              </a:ext>
            </a:extLst>
          </p:cNvPr>
          <p:cNvSpPr txBox="1"/>
          <p:nvPr/>
        </p:nvSpPr>
        <p:spPr>
          <a:xfrm>
            <a:off x="1066800" y="2997200"/>
            <a:ext cx="1227667" cy="646331"/>
          </a:xfrm>
          <a:prstGeom prst="rect">
            <a:avLst/>
          </a:prstGeom>
          <a:noFill/>
        </p:spPr>
        <p:txBody>
          <a:bodyPr wrap="square" rtlCol="0">
            <a:spAutoFit/>
          </a:bodyPr>
          <a:lstStyle/>
          <a:p>
            <a:r>
              <a:rPr lang="en-US" b="1" dirty="0">
                <a:solidFill>
                  <a:srgbClr val="0D2C5E"/>
                </a:solidFill>
              </a:rPr>
              <a:t>Serverless</a:t>
            </a:r>
          </a:p>
          <a:p>
            <a:r>
              <a:rPr lang="en-US" b="1" dirty="0">
                <a:solidFill>
                  <a:srgbClr val="0D2C5E"/>
                </a:solidFill>
              </a:rPr>
              <a:t>PaaS</a:t>
            </a:r>
          </a:p>
        </p:txBody>
      </p:sp>
    </p:spTree>
    <p:extLst>
      <p:ext uri="{BB962C8B-B14F-4D97-AF65-F5344CB8AC3E}">
        <p14:creationId xmlns:p14="http://schemas.microsoft.com/office/powerpoint/2010/main" val="683159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56619-0939-F84F-9E22-443F51C33F84}"/>
              </a:ext>
            </a:extLst>
          </p:cNvPr>
          <p:cNvSpPr>
            <a:spLocks noGrp="1"/>
          </p:cNvSpPr>
          <p:nvPr>
            <p:ph type="title"/>
          </p:nvPr>
        </p:nvSpPr>
        <p:spPr/>
        <p:txBody>
          <a:bodyPr anchor="ctr"/>
          <a:lstStyle/>
          <a:p>
            <a:pPr algn="ctr"/>
            <a:r>
              <a:rPr lang="en-US" sz="6000" dirty="0"/>
              <a:t>SO WHAT IS SERVERLESS?</a:t>
            </a:r>
          </a:p>
        </p:txBody>
      </p:sp>
      <p:pic>
        <p:nvPicPr>
          <p:cNvPr id="6" name="Picture 5">
            <a:extLst>
              <a:ext uri="{FF2B5EF4-FFF2-40B4-BE49-F238E27FC236}">
                <a16:creationId xmlns:a16="http://schemas.microsoft.com/office/drawing/2014/main" id="{57B85A6F-F383-1D48-8AE8-CBDA955153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95" y="4081880"/>
            <a:ext cx="2128233" cy="2809039"/>
          </a:xfrm>
          <a:prstGeom prst="rect">
            <a:avLst/>
          </a:prstGeom>
        </p:spPr>
      </p:pic>
    </p:spTree>
    <p:extLst>
      <p:ext uri="{BB962C8B-B14F-4D97-AF65-F5344CB8AC3E}">
        <p14:creationId xmlns:p14="http://schemas.microsoft.com/office/powerpoint/2010/main" val="4224972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942C2-7D10-8B41-8A84-660A35F72A7E}"/>
              </a:ext>
            </a:extLst>
          </p:cNvPr>
          <p:cNvSpPr>
            <a:spLocks noGrp="1"/>
          </p:cNvSpPr>
          <p:nvPr>
            <p:ph type="title"/>
          </p:nvPr>
        </p:nvSpPr>
        <p:spPr/>
        <p:txBody>
          <a:bodyPr/>
          <a:lstStyle/>
          <a:p>
            <a:r>
              <a:rPr lang="en-US" dirty="0"/>
              <a:t>WHAT IS SERVERLESS</a:t>
            </a:r>
          </a:p>
        </p:txBody>
      </p:sp>
      <p:sp>
        <p:nvSpPr>
          <p:cNvPr id="3" name="Text Placeholder 2">
            <a:extLst>
              <a:ext uri="{FF2B5EF4-FFF2-40B4-BE49-F238E27FC236}">
                <a16:creationId xmlns:a16="http://schemas.microsoft.com/office/drawing/2014/main" id="{818FEAB2-E1E8-D942-B727-B00B15181987}"/>
              </a:ext>
            </a:extLst>
          </p:cNvPr>
          <p:cNvSpPr>
            <a:spLocks noGrp="1"/>
          </p:cNvSpPr>
          <p:nvPr>
            <p:ph type="body" sz="quarter" idx="10"/>
          </p:nvPr>
        </p:nvSpPr>
        <p:spPr/>
        <p:txBody>
          <a:bodyPr anchor="ctr"/>
          <a:lstStyle/>
          <a:p>
            <a:r>
              <a:rPr lang="en-US" sz="2800" dirty="0"/>
              <a:t>The phrase “serverless” doesn’t mean servers are no longer involved. It simply means that developers no longer have to think that much about them.</a:t>
            </a:r>
          </a:p>
        </p:txBody>
      </p:sp>
      <p:sp>
        <p:nvSpPr>
          <p:cNvPr id="4" name="Rectangle 3">
            <a:extLst>
              <a:ext uri="{FF2B5EF4-FFF2-40B4-BE49-F238E27FC236}">
                <a16:creationId xmlns:a16="http://schemas.microsoft.com/office/drawing/2014/main" id="{44546EF4-343E-174D-B98F-1E4BFB58D606}"/>
              </a:ext>
            </a:extLst>
          </p:cNvPr>
          <p:cNvSpPr/>
          <p:nvPr/>
        </p:nvSpPr>
        <p:spPr>
          <a:xfrm>
            <a:off x="519363" y="2057400"/>
            <a:ext cx="11153274" cy="461665"/>
          </a:xfrm>
          <a:prstGeom prst="rect">
            <a:avLst/>
          </a:prstGeom>
        </p:spPr>
        <p:txBody>
          <a:bodyPr wrap="square">
            <a:spAutoFit/>
          </a:bodyPr>
          <a:lstStyle/>
          <a:p>
            <a:r>
              <a:rPr lang="pl-PL" sz="2400" dirty="0">
                <a:hlinkClick r:id="rId3"/>
              </a:rPr>
              <a:t>https://readwrite.com/2012/10/15/why-the-future-of-software-and-apps-is-serverless/</a:t>
            </a:r>
            <a:endParaRPr lang="pl-PL" sz="2400" dirty="0"/>
          </a:p>
        </p:txBody>
      </p:sp>
    </p:spTree>
    <p:extLst>
      <p:ext uri="{BB962C8B-B14F-4D97-AF65-F5344CB8AC3E}">
        <p14:creationId xmlns:p14="http://schemas.microsoft.com/office/powerpoint/2010/main" val="1041390743"/>
      </p:ext>
    </p:extLst>
  </p:cSld>
  <p:clrMapOvr>
    <a:masterClrMapping/>
  </p:clrMapOvr>
</p:sld>
</file>

<file path=ppt/theme/theme1.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EDBDD289-3946-6C44-95DC-76383EF7028A}" vid="{C0B500B5-796F-C947-88F5-A479E632DC75}"/>
    </a:ext>
  </a:extLst>
</a:theme>
</file>

<file path=ppt/theme/theme2.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EDBDD289-3946-6C44-95DC-76383EF7028A}" vid="{6D763B00-EF50-F542-BB8F-59F84E5659F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2.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A1340B-3A1B-4156-ADE3-51DF6C2C795D}">
  <ds:schemaRefs>
    <ds:schemaRef ds:uri="http://purl.org/dc/dcmitype/"/>
    <ds:schemaRef ds:uri="http://www.w3.org/XML/1998/namespace"/>
    <ds:schemaRef ds:uri="http://purl.org/dc/terms/"/>
    <ds:schemaRef ds:uri="http://purl.org/dc/elements/1.1/"/>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835f28f2-30f1-4728-84d2-86d96e143488"/>
    <ds:schemaRef ds:uri="341e6018-ac0a-4dfb-8409-db9e0d25502e"/>
  </ds:schemaRefs>
</ds:datastoreItem>
</file>

<file path=customXml/itemProps2.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6B3B9E-03D8-4766-BF45-6129617CF02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LIGHT-THEME</Template>
  <TotalTime>18796</TotalTime>
  <Words>2255</Words>
  <Application>Microsoft Macintosh PowerPoint</Application>
  <PresentationFormat>Widescreen</PresentationFormat>
  <Paragraphs>476</Paragraphs>
  <Slides>52</Slides>
  <Notes>46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52</vt:i4>
      </vt:variant>
    </vt:vector>
  </HeadingPairs>
  <TitlesOfParts>
    <vt:vector size="61" baseType="lpstr">
      <vt:lpstr>Times New Roman</vt:lpstr>
      <vt:lpstr>Proxima Nova</vt:lpstr>
      <vt:lpstr>Calibri</vt:lpstr>
      <vt:lpstr>Arial</vt:lpstr>
      <vt:lpstr>Proxima Nova Black</vt:lpstr>
      <vt:lpstr>Open Sans</vt:lpstr>
      <vt:lpstr>Georgia</vt:lpstr>
      <vt:lpstr>LIGHT-THEME</vt:lpstr>
      <vt:lpstr>DARK THEME</vt:lpstr>
      <vt:lpstr>PowerPoint Presentation</vt:lpstr>
      <vt:lpstr>SERVER LESS</vt:lpstr>
      <vt:lpstr>ABOUT ME</vt:lpstr>
      <vt:lpstr>AGENDA</vt:lpstr>
      <vt:lpstr>BUT FIRST, WHY SERVERLESS?</vt:lpstr>
      <vt:lpstr>GARTNER HYPE CYCLE</vt:lpstr>
      <vt:lpstr>SERVERLESS HYPE CYCLE</vt:lpstr>
      <vt:lpstr>SO WHAT IS SERVERLESS?</vt:lpstr>
      <vt:lpstr>WHAT IS SERVERLESS</vt:lpstr>
      <vt:lpstr>IS IT FUNCTIONS?</vt:lpstr>
      <vt:lpstr>BACKEND AS A SERVICE</vt:lpstr>
      <vt:lpstr>FUNCTIONS AS A SERVICE</vt:lpstr>
      <vt:lpstr>SERVERLESS NOW</vt:lpstr>
      <vt:lpstr>SERVERLESS TRAITS</vt:lpstr>
      <vt:lpstr>BENEFITS</vt:lpstr>
      <vt:lpstr>LESS OPERATIONS AND MAINTENANCE</vt:lpstr>
      <vt:lpstr>SERVERLESS BENEFITS</vt:lpstr>
      <vt:lpstr>SERVERLESS BENEFITS</vt:lpstr>
      <vt:lpstr>SERVERLESS SCALING</vt:lpstr>
      <vt:lpstr>SERVERLESS SCALING</vt:lpstr>
      <vt:lpstr>PowerPoint Presentation</vt:lpstr>
      <vt:lpstr>VENDOR LOCK-IN</vt:lpstr>
      <vt:lpstr>VENDOR LOCK-IN</vt:lpstr>
      <vt:lpstr>COLD STARTS</vt:lpstr>
      <vt:lpstr>COLD STARTS</vt:lpstr>
      <vt:lpstr>LONG RUNNING</vt:lpstr>
      <vt:lpstr>RUNNING COSTS</vt:lpstr>
      <vt:lpstr>OTHER</vt:lpstr>
      <vt:lpstr>PATTERNS</vt:lpstr>
      <vt:lpstr>WEB APP/API</vt:lpstr>
      <vt:lpstr>OBJECT/FILE PROCESSING</vt:lpstr>
      <vt:lpstr>STREAM PROCESSING / IoT</vt:lpstr>
      <vt:lpstr>CHATBOTS / VIRTUAL ASSISTANTS</vt:lpstr>
      <vt:lpstr>PLAYERS</vt:lpstr>
      <vt:lpstr>AMAZON WEB SERVICES</vt:lpstr>
      <vt:lpstr>MICROSOFT AZURE</vt:lpstr>
      <vt:lpstr>GOOGLE CLOUD PLATFORM</vt:lpstr>
      <vt:lpstr>PowerPoint Presentation</vt:lpstr>
      <vt:lpstr>IBM CLOUD</vt:lpstr>
      <vt:lpstr>PowerPoint Presentation</vt:lpstr>
      <vt:lpstr>PowerPoint Presentation</vt:lpstr>
      <vt:lpstr>PowerPoint Presentation</vt:lpstr>
      <vt:lpstr>PROJECT</vt:lpstr>
      <vt:lpstr>PowerPoint Presentation</vt:lpstr>
      <vt:lpstr>PowerPoint Presentation</vt:lpstr>
      <vt:lpstr>ALSO, FRAMEWORKS!</vt:lpstr>
      <vt:lpstr>PowerPoint Presentation</vt:lpstr>
      <vt:lpstr>AWS LAMBDA FRAMEWORKS</vt:lpstr>
      <vt:lpstr>WHATS NEXT?</vt:lpstr>
      <vt:lpstr>PowerPoint Presentation</vt:lpstr>
      <vt:lpstr>WHATS NEXT?</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SERVER LESS</dc:title>
  <dc:creator>Maksym Vasyshchev</dc:creator>
  <cp:lastModifiedBy>Maksym Vasyshchev</cp:lastModifiedBy>
  <cp:revision>195</cp:revision>
  <dcterms:created xsi:type="dcterms:W3CDTF">2019-04-04T08:48:30Z</dcterms:created>
  <dcterms:modified xsi:type="dcterms:W3CDTF">2019-06-24T09:00:09Z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